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256" r:id="rId2"/>
    <p:sldId id="384" r:id="rId3"/>
    <p:sldId id="276" r:id="rId4"/>
    <p:sldId id="279" r:id="rId5"/>
    <p:sldId id="280" r:id="rId6"/>
    <p:sldId id="282" r:id="rId7"/>
    <p:sldId id="283" r:id="rId8"/>
    <p:sldId id="284" r:id="rId9"/>
    <p:sldId id="285" r:id="rId10"/>
    <p:sldId id="330" r:id="rId11"/>
    <p:sldId id="331" r:id="rId12"/>
    <p:sldId id="332" r:id="rId13"/>
    <p:sldId id="334" r:id="rId14"/>
    <p:sldId id="303" r:id="rId15"/>
    <p:sldId id="290" r:id="rId16"/>
    <p:sldId id="291" r:id="rId17"/>
    <p:sldId id="359" r:id="rId18"/>
    <p:sldId id="360" r:id="rId19"/>
    <p:sldId id="361" r:id="rId20"/>
    <p:sldId id="385" r:id="rId21"/>
    <p:sldId id="363" r:id="rId22"/>
    <p:sldId id="295" r:id="rId23"/>
    <p:sldId id="395" r:id="rId24"/>
    <p:sldId id="458" r:id="rId25"/>
    <p:sldId id="381" r:id="rId26"/>
    <p:sldId id="382" r:id="rId27"/>
    <p:sldId id="451" r:id="rId28"/>
    <p:sldId id="457" r:id="rId29"/>
    <p:sldId id="396" r:id="rId30"/>
    <p:sldId id="397" r:id="rId31"/>
    <p:sldId id="447" r:id="rId32"/>
    <p:sldId id="394" r:id="rId33"/>
    <p:sldId id="448" r:id="rId34"/>
    <p:sldId id="449" r:id="rId35"/>
    <p:sldId id="327" r:id="rId36"/>
    <p:sldId id="315" r:id="rId37"/>
    <p:sldId id="390" r:id="rId38"/>
    <p:sldId id="400" r:id="rId39"/>
    <p:sldId id="318" r:id="rId40"/>
    <p:sldId id="443" r:id="rId41"/>
    <p:sldId id="444" r:id="rId42"/>
    <p:sldId id="391" r:id="rId43"/>
    <p:sldId id="445" r:id="rId44"/>
    <p:sldId id="446" r:id="rId45"/>
    <p:sldId id="399" r:id="rId46"/>
    <p:sldId id="429" r:id="rId47"/>
    <p:sldId id="401" r:id="rId48"/>
    <p:sldId id="402" r:id="rId49"/>
    <p:sldId id="450" r:id="rId50"/>
    <p:sldId id="335" r:id="rId51"/>
    <p:sldId id="439" r:id="rId52"/>
    <p:sldId id="440" r:id="rId53"/>
    <p:sldId id="403" r:id="rId54"/>
    <p:sldId id="435" r:id="rId55"/>
    <p:sldId id="442"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5" r:id="rId76"/>
    <p:sldId id="441" r:id="rId77"/>
    <p:sldId id="430" r:id="rId78"/>
    <p:sldId id="431" r:id="rId79"/>
    <p:sldId id="432" r:id="rId80"/>
    <p:sldId id="436" r:id="rId81"/>
    <p:sldId id="438" r:id="rId82"/>
    <p:sldId id="437"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75" d="100"/>
          <a:sy n="75" d="100"/>
        </p:scale>
        <p:origin x="-840" y="-112"/>
      </p:cViewPr>
      <p:guideLst>
        <p:guide orient="horz" pos="2160"/>
        <p:guide pos="2880"/>
      </p:guideLst>
    </p:cSldViewPr>
  </p:slideViewPr>
  <p:notesTextViewPr>
    <p:cViewPr>
      <p:scale>
        <a:sx n="75" d="100"/>
        <a:sy n="75" d="100"/>
      </p:scale>
      <p:origin x="0" y="0"/>
    </p:cViewPr>
  </p:notesTextViewPr>
  <p:sorterViewPr>
    <p:cViewPr>
      <p:scale>
        <a:sx n="66" d="100"/>
        <a:sy n="66" d="100"/>
      </p:scale>
      <p:origin x="0" y="364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takle:Takle%20Files:PublicPresentations:2009:Kendall'%20materials:Iowa1.xls"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n-US" sz="1800" b="1" i="0" strike="noStrike">
                <a:solidFill>
                  <a:srgbClr val="000000"/>
                </a:solidFill>
                <a:latin typeface="Calibri"/>
                <a:ea typeface="Calibri"/>
                <a:cs typeface="Calibri"/>
              </a:rPr>
              <a:t>Iowa Corn Yields</a:t>
            </a:r>
          </a:p>
          <a:p>
            <a:pPr>
              <a:defRPr sz="1000" b="0" i="0" u="none" strike="noStrike" baseline="0">
                <a:solidFill>
                  <a:srgbClr val="000000"/>
                </a:solidFill>
                <a:latin typeface="Calibri"/>
                <a:ea typeface="Calibri"/>
                <a:cs typeface="Calibri"/>
              </a:defRPr>
            </a:pPr>
            <a:r>
              <a:rPr lang="en-US" sz="1800" b="1" i="0" strike="noStrike">
                <a:solidFill>
                  <a:srgbClr val="000000"/>
                </a:solidFill>
                <a:latin typeface="Calibri"/>
                <a:ea typeface="Calibri"/>
                <a:cs typeface="Calibri"/>
              </a:rPr>
              <a:t>1866-2009</a:t>
            </a:r>
          </a:p>
        </c:rich>
      </c:tx>
      <c:layout/>
      <c:overlay val="1"/>
      <c:spPr>
        <a:noFill/>
        <a:ln w="25400">
          <a:noFill/>
        </a:ln>
      </c:spPr>
    </c:title>
    <c:autoTitleDeleted val="0"/>
    <c:plotArea>
      <c:layout>
        <c:manualLayout>
          <c:layoutTarget val="inner"/>
          <c:xMode val="edge"/>
          <c:yMode val="edge"/>
          <c:x val="0.0456186554418442"/>
          <c:y val="0.0179138421712361"/>
          <c:w val="0.914465268391118"/>
          <c:h val="0.914682982760466"/>
        </c:manualLayout>
      </c:layout>
      <c:scatterChart>
        <c:scatterStyle val="lineMarker"/>
        <c:varyColors val="0"/>
        <c:ser>
          <c:idx val="0"/>
          <c:order val="0"/>
          <c:spPr>
            <a:ln w="28575">
              <a:noFill/>
            </a:ln>
          </c:spPr>
          <c:marker>
            <c:spPr>
              <a:solidFill>
                <a:srgbClr val="4F81BD"/>
              </a:solidFill>
              <a:ln>
                <a:solidFill>
                  <a:srgbClr val="666699"/>
                </a:solidFill>
                <a:prstDash val="solid"/>
              </a:ln>
            </c:spPr>
          </c:marker>
          <c:dLbls>
            <c:dLbl>
              <c:idx val="28"/>
              <c:layout/>
              <c:spPr>
                <a:noFill/>
                <a:ln w="25400">
                  <a:noFill/>
                </a:ln>
              </c:spPr>
              <c:txPr>
                <a:bodyPr/>
                <a:lstStyle/>
                <a:p>
                  <a:pPr>
                    <a:defRPr b="1"/>
                  </a:pPr>
                  <a:endParaRPr lang="en-US"/>
                </a:p>
              </c:txPr>
              <c:showLegendKey val="0"/>
              <c:showVal val="0"/>
              <c:showCatName val="1"/>
              <c:showSerName val="0"/>
              <c:showPercent val="0"/>
              <c:showBubbleSize val="0"/>
            </c:dLbl>
            <c:dLbl>
              <c:idx val="68"/>
              <c:layout/>
              <c:spPr>
                <a:noFill/>
                <a:ln w="25400">
                  <a:noFill/>
                </a:ln>
              </c:spPr>
              <c:txPr>
                <a:bodyPr/>
                <a:lstStyle/>
                <a:p>
                  <a:pPr>
                    <a:defRPr b="1"/>
                  </a:pPr>
                  <a:endParaRPr lang="en-US"/>
                </a:p>
              </c:txPr>
              <c:showLegendKey val="0"/>
              <c:showVal val="0"/>
              <c:showCatName val="1"/>
              <c:showSerName val="0"/>
              <c:showPercent val="0"/>
              <c:showBubbleSize val="0"/>
            </c:dLbl>
            <c:dLbl>
              <c:idx val="70"/>
              <c:layout/>
              <c:spPr>
                <a:noFill/>
                <a:ln w="25400">
                  <a:noFill/>
                </a:ln>
              </c:spPr>
              <c:txPr>
                <a:bodyPr/>
                <a:lstStyle/>
                <a:p>
                  <a:pPr>
                    <a:defRPr b="1"/>
                  </a:pPr>
                  <a:endParaRPr lang="en-US"/>
                </a:p>
              </c:txPr>
              <c:showLegendKey val="0"/>
              <c:showVal val="0"/>
              <c:showCatName val="1"/>
              <c:showSerName val="0"/>
              <c:showPercent val="0"/>
              <c:showBubbleSize val="0"/>
            </c:dLbl>
            <c:dLbl>
              <c:idx val="81"/>
              <c:layout/>
              <c:spPr>
                <a:noFill/>
                <a:ln w="25400">
                  <a:noFill/>
                </a:ln>
              </c:spPr>
              <c:txPr>
                <a:bodyPr/>
                <a:lstStyle/>
                <a:p>
                  <a:pPr>
                    <a:defRPr b="1"/>
                  </a:pPr>
                  <a:endParaRPr lang="en-US"/>
                </a:p>
              </c:txPr>
              <c:showLegendKey val="0"/>
              <c:showVal val="0"/>
              <c:showCatName val="1"/>
              <c:showSerName val="0"/>
              <c:showPercent val="0"/>
              <c:showBubbleSize val="0"/>
            </c:dLbl>
            <c:dLbl>
              <c:idx val="106"/>
              <c:layout/>
              <c:spPr>
                <a:noFill/>
                <a:ln w="25400">
                  <a:noFill/>
                </a:ln>
              </c:spPr>
              <c:txPr>
                <a:bodyPr/>
                <a:lstStyle/>
                <a:p>
                  <a:pPr>
                    <a:defRPr b="1"/>
                  </a:pPr>
                  <a:endParaRPr lang="en-US"/>
                </a:p>
              </c:txPr>
              <c:dLblPos val="t"/>
              <c:showLegendKey val="0"/>
              <c:showVal val="0"/>
              <c:showCatName val="1"/>
              <c:showSerName val="0"/>
              <c:showPercent val="0"/>
              <c:showBubbleSize val="0"/>
            </c:dLbl>
            <c:dLbl>
              <c:idx val="113"/>
              <c:layout/>
              <c:spPr>
                <a:noFill/>
                <a:ln w="25400">
                  <a:noFill/>
                </a:ln>
              </c:spPr>
              <c:txPr>
                <a:bodyPr/>
                <a:lstStyle/>
                <a:p>
                  <a:pPr>
                    <a:defRPr b="1"/>
                  </a:pPr>
                  <a:endParaRPr lang="en-US"/>
                </a:p>
              </c:txPr>
              <c:dLblPos val="t"/>
              <c:showLegendKey val="0"/>
              <c:showVal val="0"/>
              <c:showCatName val="1"/>
              <c:showSerName val="0"/>
              <c:showPercent val="0"/>
              <c:showBubbleSize val="0"/>
            </c:dLbl>
            <c:dLbl>
              <c:idx val="117"/>
              <c:layout/>
              <c:spPr>
                <a:noFill/>
                <a:ln w="25400">
                  <a:noFill/>
                </a:ln>
              </c:spPr>
              <c:txPr>
                <a:bodyPr/>
                <a:lstStyle/>
                <a:p>
                  <a:pPr>
                    <a:defRPr b="1"/>
                  </a:pPr>
                  <a:endParaRPr lang="en-US"/>
                </a:p>
              </c:txPr>
              <c:dLblPos val="t"/>
              <c:showLegendKey val="0"/>
              <c:showVal val="0"/>
              <c:showCatName val="1"/>
              <c:showSerName val="0"/>
              <c:showPercent val="0"/>
              <c:showBubbleSize val="0"/>
            </c:dLbl>
            <c:dLbl>
              <c:idx val="122"/>
              <c:layout/>
              <c:spPr>
                <a:noFill/>
                <a:ln w="25400">
                  <a:noFill/>
                </a:ln>
              </c:spPr>
              <c:txPr>
                <a:bodyPr/>
                <a:lstStyle/>
                <a:p>
                  <a:pPr>
                    <a:defRPr b="1"/>
                  </a:pPr>
                  <a:endParaRPr lang="en-US"/>
                </a:p>
              </c:txPr>
              <c:showLegendKey val="0"/>
              <c:showVal val="0"/>
              <c:showCatName val="1"/>
              <c:showSerName val="0"/>
              <c:showPercent val="0"/>
              <c:showBubbleSize val="0"/>
            </c:dLbl>
            <c:dLbl>
              <c:idx val="127"/>
              <c:layout/>
              <c:spPr>
                <a:noFill/>
                <a:ln w="25400">
                  <a:noFill/>
                </a:ln>
              </c:spPr>
              <c:txPr>
                <a:bodyPr/>
                <a:lstStyle/>
                <a:p>
                  <a:pPr>
                    <a:defRPr b="1"/>
                  </a:pPr>
                  <a:endParaRPr lang="en-US"/>
                </a:p>
              </c:txPr>
              <c:showLegendKey val="0"/>
              <c:showVal val="0"/>
              <c:showCatName val="1"/>
              <c:showSerName val="0"/>
              <c:showPercent val="0"/>
              <c:showBubbleSize val="0"/>
            </c:dLbl>
            <c:dLbl>
              <c:idx val="128"/>
              <c:layout/>
              <c:spPr>
                <a:noFill/>
                <a:ln w="25400">
                  <a:noFill/>
                </a:ln>
              </c:spPr>
              <c:txPr>
                <a:bodyPr/>
                <a:lstStyle/>
                <a:p>
                  <a:pPr>
                    <a:defRPr b="1"/>
                  </a:pPr>
                  <a:endParaRPr lang="en-US"/>
                </a:p>
              </c:txPr>
              <c:dLblPos val="t"/>
              <c:showLegendKey val="0"/>
              <c:showVal val="0"/>
              <c:showCatName val="1"/>
              <c:showSerName val="0"/>
              <c:showPercent val="0"/>
              <c:showBubbleSize val="0"/>
            </c:dLbl>
            <c:dLbl>
              <c:idx val="138"/>
              <c:layout/>
              <c:spPr>
                <a:noFill/>
                <a:ln w="25400">
                  <a:noFill/>
                </a:ln>
              </c:spPr>
              <c:txPr>
                <a:bodyPr/>
                <a:lstStyle/>
                <a:p>
                  <a:pPr>
                    <a:defRPr b="1"/>
                  </a:pPr>
                  <a:endParaRPr lang="en-US"/>
                </a:p>
              </c:txPr>
              <c:showLegendKey val="0"/>
              <c:showVal val="0"/>
              <c:showCatName val="1"/>
              <c:showSerName val="0"/>
              <c:showPercent val="0"/>
              <c:showBubbleSize val="0"/>
            </c:dLbl>
            <c:dLbl>
              <c:idx val="139"/>
              <c:layout/>
              <c:spPr>
                <a:noFill/>
                <a:ln w="25400">
                  <a:noFill/>
                </a:ln>
              </c:spPr>
              <c:txPr>
                <a:bodyPr/>
                <a:lstStyle/>
                <a:p>
                  <a:pPr>
                    <a:defRPr b="1"/>
                  </a:pPr>
                  <a:endParaRPr lang="en-US"/>
                </a:p>
              </c:txPr>
              <c:dLblPos val="l"/>
              <c:showLegendKey val="0"/>
              <c:showVal val="0"/>
              <c:showCatName val="1"/>
              <c:showSerName val="0"/>
              <c:showPercent val="0"/>
              <c:showBubbleSize val="0"/>
            </c:dLbl>
            <c:dLbl>
              <c:idx val="141"/>
              <c:layout/>
              <c:spPr>
                <a:noFill/>
                <a:ln w="25400">
                  <a:noFill/>
                </a:ln>
              </c:spPr>
              <c:txPr>
                <a:bodyPr/>
                <a:lstStyle/>
                <a:p>
                  <a:pPr>
                    <a:defRPr b="1"/>
                  </a:pPr>
                  <a:endParaRPr lang="en-US"/>
                </a:p>
              </c:txPr>
              <c:showLegendKey val="0"/>
              <c:showVal val="0"/>
              <c:showCatName val="1"/>
              <c:showSerName val="0"/>
              <c:showPercent val="0"/>
              <c:showBubbleSize val="0"/>
            </c:dLbl>
            <c:dLbl>
              <c:idx val="143"/>
              <c:layout/>
              <c:spPr>
                <a:noFill/>
                <a:ln w="25400">
                  <a:noFill/>
                </a:ln>
              </c:spPr>
              <c:txPr>
                <a:bodyPr/>
                <a:lstStyle/>
                <a:p>
                  <a:pPr>
                    <a:defRPr/>
                  </a:pPr>
                  <a:endParaRPr lang="en-US"/>
                </a:p>
              </c:txPr>
              <c:dLblPos val="t"/>
              <c:showLegendKey val="0"/>
              <c:showVal val="0"/>
              <c:showCatName val="1"/>
              <c:showSerName val="0"/>
              <c:showPercent val="0"/>
              <c:showBubbleSize val="0"/>
            </c:dLbl>
            <c:showLegendKey val="0"/>
            <c:showVal val="0"/>
            <c:showCatName val="0"/>
            <c:showSerName val="0"/>
            <c:showPercent val="0"/>
            <c:showBubbleSize val="0"/>
          </c:dLbls>
          <c:xVal>
            <c:numRef>
              <c:f>Predicted!$A$2:$A$145</c:f>
              <c:numCache>
                <c:formatCode>General</c:formatCode>
                <c:ptCount val="144"/>
                <c:pt idx="0">
                  <c:v>1866.0</c:v>
                </c:pt>
                <c:pt idx="1">
                  <c:v>1867.0</c:v>
                </c:pt>
                <c:pt idx="2">
                  <c:v>1868.0</c:v>
                </c:pt>
                <c:pt idx="3">
                  <c:v>1869.0</c:v>
                </c:pt>
                <c:pt idx="4">
                  <c:v>1870.0</c:v>
                </c:pt>
                <c:pt idx="5">
                  <c:v>1871.0</c:v>
                </c:pt>
                <c:pt idx="6">
                  <c:v>1872.0</c:v>
                </c:pt>
                <c:pt idx="7">
                  <c:v>1873.0</c:v>
                </c:pt>
                <c:pt idx="8">
                  <c:v>1874.0</c:v>
                </c:pt>
                <c:pt idx="9">
                  <c:v>1875.0</c:v>
                </c:pt>
                <c:pt idx="10">
                  <c:v>1876.0</c:v>
                </c:pt>
                <c:pt idx="11">
                  <c:v>1877.0</c:v>
                </c:pt>
                <c:pt idx="12">
                  <c:v>1878.0</c:v>
                </c:pt>
                <c:pt idx="13">
                  <c:v>1879.0</c:v>
                </c:pt>
                <c:pt idx="14">
                  <c:v>1880.0</c:v>
                </c:pt>
                <c:pt idx="15">
                  <c:v>1881.0</c:v>
                </c:pt>
                <c:pt idx="16">
                  <c:v>1882.0</c:v>
                </c:pt>
                <c:pt idx="17">
                  <c:v>1883.0</c:v>
                </c:pt>
                <c:pt idx="18">
                  <c:v>1884.0</c:v>
                </c:pt>
                <c:pt idx="19">
                  <c:v>1885.0</c:v>
                </c:pt>
                <c:pt idx="20">
                  <c:v>1886.0</c:v>
                </c:pt>
                <c:pt idx="21">
                  <c:v>1887.0</c:v>
                </c:pt>
                <c:pt idx="22">
                  <c:v>1888.0</c:v>
                </c:pt>
                <c:pt idx="23">
                  <c:v>1889.0</c:v>
                </c:pt>
                <c:pt idx="24">
                  <c:v>1890.0</c:v>
                </c:pt>
                <c:pt idx="25">
                  <c:v>1891.0</c:v>
                </c:pt>
                <c:pt idx="26">
                  <c:v>1892.0</c:v>
                </c:pt>
                <c:pt idx="27">
                  <c:v>1893.0</c:v>
                </c:pt>
                <c:pt idx="28">
                  <c:v>1894.0</c:v>
                </c:pt>
                <c:pt idx="29">
                  <c:v>1895.0</c:v>
                </c:pt>
                <c:pt idx="30">
                  <c:v>1896.0</c:v>
                </c:pt>
                <c:pt idx="31">
                  <c:v>1897.0</c:v>
                </c:pt>
                <c:pt idx="32">
                  <c:v>1898.0</c:v>
                </c:pt>
                <c:pt idx="33">
                  <c:v>1899.0</c:v>
                </c:pt>
                <c:pt idx="34">
                  <c:v>1900.0</c:v>
                </c:pt>
                <c:pt idx="35">
                  <c:v>1901.0</c:v>
                </c:pt>
                <c:pt idx="36">
                  <c:v>1902.0</c:v>
                </c:pt>
                <c:pt idx="37">
                  <c:v>1903.0</c:v>
                </c:pt>
                <c:pt idx="38">
                  <c:v>1904.0</c:v>
                </c:pt>
                <c:pt idx="39">
                  <c:v>1905.0</c:v>
                </c:pt>
                <c:pt idx="40">
                  <c:v>1906.0</c:v>
                </c:pt>
                <c:pt idx="41">
                  <c:v>1907.0</c:v>
                </c:pt>
                <c:pt idx="42">
                  <c:v>1908.0</c:v>
                </c:pt>
                <c:pt idx="43">
                  <c:v>1909.0</c:v>
                </c:pt>
                <c:pt idx="44">
                  <c:v>1910.0</c:v>
                </c:pt>
                <c:pt idx="45">
                  <c:v>1911.0</c:v>
                </c:pt>
                <c:pt idx="46">
                  <c:v>1912.0</c:v>
                </c:pt>
                <c:pt idx="47">
                  <c:v>1913.0</c:v>
                </c:pt>
                <c:pt idx="48">
                  <c:v>1914.0</c:v>
                </c:pt>
                <c:pt idx="49">
                  <c:v>1915.0</c:v>
                </c:pt>
                <c:pt idx="50">
                  <c:v>1916.0</c:v>
                </c:pt>
                <c:pt idx="51">
                  <c:v>1917.0</c:v>
                </c:pt>
                <c:pt idx="52">
                  <c:v>1918.0</c:v>
                </c:pt>
                <c:pt idx="53">
                  <c:v>1919.0</c:v>
                </c:pt>
                <c:pt idx="54">
                  <c:v>1920.0</c:v>
                </c:pt>
                <c:pt idx="55">
                  <c:v>1921.0</c:v>
                </c:pt>
                <c:pt idx="56">
                  <c:v>1922.0</c:v>
                </c:pt>
                <c:pt idx="57">
                  <c:v>1923.0</c:v>
                </c:pt>
                <c:pt idx="58">
                  <c:v>1924.0</c:v>
                </c:pt>
                <c:pt idx="59">
                  <c:v>1925.0</c:v>
                </c:pt>
                <c:pt idx="60">
                  <c:v>1926.0</c:v>
                </c:pt>
                <c:pt idx="61">
                  <c:v>1927.0</c:v>
                </c:pt>
                <c:pt idx="62">
                  <c:v>1928.0</c:v>
                </c:pt>
                <c:pt idx="63">
                  <c:v>1929.0</c:v>
                </c:pt>
                <c:pt idx="64">
                  <c:v>1930.0</c:v>
                </c:pt>
                <c:pt idx="65">
                  <c:v>1931.0</c:v>
                </c:pt>
                <c:pt idx="66">
                  <c:v>1932.0</c:v>
                </c:pt>
                <c:pt idx="67">
                  <c:v>1933.0</c:v>
                </c:pt>
                <c:pt idx="68">
                  <c:v>1934.0</c:v>
                </c:pt>
                <c:pt idx="69">
                  <c:v>1935.0</c:v>
                </c:pt>
                <c:pt idx="70">
                  <c:v>1936.0</c:v>
                </c:pt>
                <c:pt idx="71">
                  <c:v>1937.0</c:v>
                </c:pt>
                <c:pt idx="72">
                  <c:v>1938.0</c:v>
                </c:pt>
                <c:pt idx="73">
                  <c:v>1939.0</c:v>
                </c:pt>
                <c:pt idx="74">
                  <c:v>1940.0</c:v>
                </c:pt>
                <c:pt idx="75">
                  <c:v>1941.0</c:v>
                </c:pt>
                <c:pt idx="76">
                  <c:v>1942.0</c:v>
                </c:pt>
                <c:pt idx="77">
                  <c:v>1943.0</c:v>
                </c:pt>
                <c:pt idx="78">
                  <c:v>1944.0</c:v>
                </c:pt>
                <c:pt idx="79">
                  <c:v>1945.0</c:v>
                </c:pt>
                <c:pt idx="80">
                  <c:v>1946.0</c:v>
                </c:pt>
                <c:pt idx="81">
                  <c:v>1947.0</c:v>
                </c:pt>
                <c:pt idx="82">
                  <c:v>1948.0</c:v>
                </c:pt>
                <c:pt idx="83">
                  <c:v>1949.0</c:v>
                </c:pt>
                <c:pt idx="84">
                  <c:v>1950.0</c:v>
                </c:pt>
                <c:pt idx="85">
                  <c:v>1951.0</c:v>
                </c:pt>
                <c:pt idx="86">
                  <c:v>1952.0</c:v>
                </c:pt>
                <c:pt idx="87">
                  <c:v>1953.0</c:v>
                </c:pt>
                <c:pt idx="88">
                  <c:v>1954.0</c:v>
                </c:pt>
                <c:pt idx="89">
                  <c:v>1955.0</c:v>
                </c:pt>
                <c:pt idx="90">
                  <c:v>1956.0</c:v>
                </c:pt>
                <c:pt idx="91">
                  <c:v>1957.0</c:v>
                </c:pt>
                <c:pt idx="92">
                  <c:v>1958.0</c:v>
                </c:pt>
                <c:pt idx="93">
                  <c:v>1959.0</c:v>
                </c:pt>
                <c:pt idx="94">
                  <c:v>1960.0</c:v>
                </c:pt>
                <c:pt idx="95">
                  <c:v>1961.0</c:v>
                </c:pt>
                <c:pt idx="96">
                  <c:v>1962.0</c:v>
                </c:pt>
                <c:pt idx="97">
                  <c:v>1963.0</c:v>
                </c:pt>
                <c:pt idx="98">
                  <c:v>1964.0</c:v>
                </c:pt>
                <c:pt idx="99">
                  <c:v>1965.0</c:v>
                </c:pt>
                <c:pt idx="100">
                  <c:v>1966.0</c:v>
                </c:pt>
                <c:pt idx="101">
                  <c:v>1967.0</c:v>
                </c:pt>
                <c:pt idx="102">
                  <c:v>1968.0</c:v>
                </c:pt>
                <c:pt idx="103">
                  <c:v>1969.0</c:v>
                </c:pt>
                <c:pt idx="104">
                  <c:v>1970.0</c:v>
                </c:pt>
                <c:pt idx="105">
                  <c:v>1971.0</c:v>
                </c:pt>
                <c:pt idx="106">
                  <c:v>1972.0</c:v>
                </c:pt>
                <c:pt idx="107">
                  <c:v>1973.0</c:v>
                </c:pt>
                <c:pt idx="108">
                  <c:v>1974.0</c:v>
                </c:pt>
                <c:pt idx="109">
                  <c:v>1975.0</c:v>
                </c:pt>
                <c:pt idx="110">
                  <c:v>1976.0</c:v>
                </c:pt>
                <c:pt idx="111">
                  <c:v>1977.0</c:v>
                </c:pt>
                <c:pt idx="112">
                  <c:v>1978.0</c:v>
                </c:pt>
                <c:pt idx="113">
                  <c:v>1979.0</c:v>
                </c:pt>
                <c:pt idx="114">
                  <c:v>1980.0</c:v>
                </c:pt>
                <c:pt idx="115">
                  <c:v>1981.0</c:v>
                </c:pt>
                <c:pt idx="116">
                  <c:v>1982.0</c:v>
                </c:pt>
                <c:pt idx="117">
                  <c:v>1983.0</c:v>
                </c:pt>
                <c:pt idx="118">
                  <c:v>1984.0</c:v>
                </c:pt>
                <c:pt idx="119">
                  <c:v>1985.0</c:v>
                </c:pt>
                <c:pt idx="120">
                  <c:v>1986.0</c:v>
                </c:pt>
                <c:pt idx="121">
                  <c:v>1987.0</c:v>
                </c:pt>
                <c:pt idx="122">
                  <c:v>1988.0</c:v>
                </c:pt>
                <c:pt idx="123">
                  <c:v>1989.0</c:v>
                </c:pt>
                <c:pt idx="124">
                  <c:v>1990.0</c:v>
                </c:pt>
                <c:pt idx="125">
                  <c:v>1991.0</c:v>
                </c:pt>
                <c:pt idx="126">
                  <c:v>1992.0</c:v>
                </c:pt>
                <c:pt idx="127">
                  <c:v>1993.0</c:v>
                </c:pt>
                <c:pt idx="128">
                  <c:v>1994.0</c:v>
                </c:pt>
                <c:pt idx="129">
                  <c:v>1995.0</c:v>
                </c:pt>
                <c:pt idx="130">
                  <c:v>1996.0</c:v>
                </c:pt>
                <c:pt idx="131">
                  <c:v>1997.0</c:v>
                </c:pt>
                <c:pt idx="132">
                  <c:v>1998.0</c:v>
                </c:pt>
                <c:pt idx="133">
                  <c:v>1999.0</c:v>
                </c:pt>
                <c:pt idx="134">
                  <c:v>2000.0</c:v>
                </c:pt>
                <c:pt idx="135">
                  <c:v>2001.0</c:v>
                </c:pt>
                <c:pt idx="136">
                  <c:v>2002.0</c:v>
                </c:pt>
                <c:pt idx="137">
                  <c:v>2003.0</c:v>
                </c:pt>
                <c:pt idx="138">
                  <c:v>2004.0</c:v>
                </c:pt>
                <c:pt idx="139">
                  <c:v>2005.0</c:v>
                </c:pt>
                <c:pt idx="140">
                  <c:v>2006.0</c:v>
                </c:pt>
                <c:pt idx="141">
                  <c:v>2007.0</c:v>
                </c:pt>
                <c:pt idx="142">
                  <c:v>2008.0</c:v>
                </c:pt>
                <c:pt idx="143">
                  <c:v>2009.0</c:v>
                </c:pt>
              </c:numCache>
            </c:numRef>
          </c:xVal>
          <c:yVal>
            <c:numRef>
              <c:f>Predicted!$B$2:$B$145</c:f>
              <c:numCache>
                <c:formatCode>General</c:formatCode>
                <c:ptCount val="144"/>
                <c:pt idx="0">
                  <c:v>32.0</c:v>
                </c:pt>
                <c:pt idx="1">
                  <c:v>41.0</c:v>
                </c:pt>
                <c:pt idx="2">
                  <c:v>40.5</c:v>
                </c:pt>
                <c:pt idx="3">
                  <c:v>33.5</c:v>
                </c:pt>
                <c:pt idx="4">
                  <c:v>40.0</c:v>
                </c:pt>
                <c:pt idx="5">
                  <c:v>43.5</c:v>
                </c:pt>
                <c:pt idx="6">
                  <c:v>41.0</c:v>
                </c:pt>
                <c:pt idx="7">
                  <c:v>32.5</c:v>
                </c:pt>
                <c:pt idx="8">
                  <c:v>34.0</c:v>
                </c:pt>
                <c:pt idx="9">
                  <c:v>35.0</c:v>
                </c:pt>
                <c:pt idx="10">
                  <c:v>34.0</c:v>
                </c:pt>
                <c:pt idx="11">
                  <c:v>33.5</c:v>
                </c:pt>
                <c:pt idx="12">
                  <c:v>40.5</c:v>
                </c:pt>
                <c:pt idx="13">
                  <c:v>41.6</c:v>
                </c:pt>
                <c:pt idx="14">
                  <c:v>39.5</c:v>
                </c:pt>
                <c:pt idx="15">
                  <c:v>30.0</c:v>
                </c:pt>
                <c:pt idx="16">
                  <c:v>30.5</c:v>
                </c:pt>
                <c:pt idx="17">
                  <c:v>29.0</c:v>
                </c:pt>
                <c:pt idx="18">
                  <c:v>39.5</c:v>
                </c:pt>
                <c:pt idx="19">
                  <c:v>36.5</c:v>
                </c:pt>
                <c:pt idx="20">
                  <c:v>29.0</c:v>
                </c:pt>
                <c:pt idx="21">
                  <c:v>30.0</c:v>
                </c:pt>
                <c:pt idx="22">
                  <c:v>39.5</c:v>
                </c:pt>
                <c:pt idx="23">
                  <c:v>41.3</c:v>
                </c:pt>
                <c:pt idx="24">
                  <c:v>28.0</c:v>
                </c:pt>
                <c:pt idx="25">
                  <c:v>40.5</c:v>
                </c:pt>
                <c:pt idx="26">
                  <c:v>30.5</c:v>
                </c:pt>
                <c:pt idx="27">
                  <c:v>37.5</c:v>
                </c:pt>
                <c:pt idx="28">
                  <c:v>15.0</c:v>
                </c:pt>
                <c:pt idx="29">
                  <c:v>39.0</c:v>
                </c:pt>
                <c:pt idx="30">
                  <c:v>43.0</c:v>
                </c:pt>
                <c:pt idx="31">
                  <c:v>33.5</c:v>
                </c:pt>
                <c:pt idx="32">
                  <c:v>36.0</c:v>
                </c:pt>
                <c:pt idx="33">
                  <c:v>39.1</c:v>
                </c:pt>
                <c:pt idx="34">
                  <c:v>45.0</c:v>
                </c:pt>
                <c:pt idx="35">
                  <c:v>28.5</c:v>
                </c:pt>
                <c:pt idx="36">
                  <c:v>38.0</c:v>
                </c:pt>
                <c:pt idx="37">
                  <c:v>32.5</c:v>
                </c:pt>
                <c:pt idx="38">
                  <c:v>39.0</c:v>
                </c:pt>
                <c:pt idx="39">
                  <c:v>41.5</c:v>
                </c:pt>
                <c:pt idx="40">
                  <c:v>45.5</c:v>
                </c:pt>
                <c:pt idx="41">
                  <c:v>35.0</c:v>
                </c:pt>
                <c:pt idx="42">
                  <c:v>38.0</c:v>
                </c:pt>
                <c:pt idx="43">
                  <c:v>37.1</c:v>
                </c:pt>
                <c:pt idx="44">
                  <c:v>41.5</c:v>
                </c:pt>
                <c:pt idx="45">
                  <c:v>35.5</c:v>
                </c:pt>
                <c:pt idx="46">
                  <c:v>46.0</c:v>
                </c:pt>
                <c:pt idx="47">
                  <c:v>37.5</c:v>
                </c:pt>
                <c:pt idx="48">
                  <c:v>40.5</c:v>
                </c:pt>
                <c:pt idx="49">
                  <c:v>32.5</c:v>
                </c:pt>
                <c:pt idx="50">
                  <c:v>38.0</c:v>
                </c:pt>
                <c:pt idx="51">
                  <c:v>38.5</c:v>
                </c:pt>
                <c:pt idx="52">
                  <c:v>37.0</c:v>
                </c:pt>
                <c:pt idx="53">
                  <c:v>41.6</c:v>
                </c:pt>
                <c:pt idx="54">
                  <c:v>46.0</c:v>
                </c:pt>
                <c:pt idx="55">
                  <c:v>43.0</c:v>
                </c:pt>
                <c:pt idx="56">
                  <c:v>45.0</c:v>
                </c:pt>
                <c:pt idx="57">
                  <c:v>40.5</c:v>
                </c:pt>
                <c:pt idx="58">
                  <c:v>28.0</c:v>
                </c:pt>
                <c:pt idx="59">
                  <c:v>43.9</c:v>
                </c:pt>
                <c:pt idx="60">
                  <c:v>39.0</c:v>
                </c:pt>
                <c:pt idx="61">
                  <c:v>35.0</c:v>
                </c:pt>
                <c:pt idx="62">
                  <c:v>41.5</c:v>
                </c:pt>
                <c:pt idx="63">
                  <c:v>40.2</c:v>
                </c:pt>
                <c:pt idx="64">
                  <c:v>34.0</c:v>
                </c:pt>
                <c:pt idx="65">
                  <c:v>32.9</c:v>
                </c:pt>
                <c:pt idx="66">
                  <c:v>43.0</c:v>
                </c:pt>
                <c:pt idx="67">
                  <c:v>40.0</c:v>
                </c:pt>
                <c:pt idx="68">
                  <c:v>28.2</c:v>
                </c:pt>
                <c:pt idx="69">
                  <c:v>38.0</c:v>
                </c:pt>
                <c:pt idx="70">
                  <c:v>20.0</c:v>
                </c:pt>
                <c:pt idx="71">
                  <c:v>45.0</c:v>
                </c:pt>
                <c:pt idx="72">
                  <c:v>46.0</c:v>
                </c:pt>
                <c:pt idx="73">
                  <c:v>52.2</c:v>
                </c:pt>
                <c:pt idx="74">
                  <c:v>52.5</c:v>
                </c:pt>
                <c:pt idx="75">
                  <c:v>51.0</c:v>
                </c:pt>
                <c:pt idx="76">
                  <c:v>60.0</c:v>
                </c:pt>
                <c:pt idx="77">
                  <c:v>55.0</c:v>
                </c:pt>
                <c:pt idx="78">
                  <c:v>52.5</c:v>
                </c:pt>
                <c:pt idx="79">
                  <c:v>44.5</c:v>
                </c:pt>
                <c:pt idx="80">
                  <c:v>57.0</c:v>
                </c:pt>
                <c:pt idx="81">
                  <c:v>31.0</c:v>
                </c:pt>
                <c:pt idx="82">
                  <c:v>60.5</c:v>
                </c:pt>
                <c:pt idx="83">
                  <c:v>47.0</c:v>
                </c:pt>
                <c:pt idx="84">
                  <c:v>48.5</c:v>
                </c:pt>
                <c:pt idx="85">
                  <c:v>43.5</c:v>
                </c:pt>
                <c:pt idx="86">
                  <c:v>62.5</c:v>
                </c:pt>
                <c:pt idx="87">
                  <c:v>53.0</c:v>
                </c:pt>
                <c:pt idx="88">
                  <c:v>54.5</c:v>
                </c:pt>
                <c:pt idx="89">
                  <c:v>48.5</c:v>
                </c:pt>
                <c:pt idx="90">
                  <c:v>53.5</c:v>
                </c:pt>
                <c:pt idx="91">
                  <c:v>62.0</c:v>
                </c:pt>
                <c:pt idx="92">
                  <c:v>66.0</c:v>
                </c:pt>
                <c:pt idx="93">
                  <c:v>65.0</c:v>
                </c:pt>
                <c:pt idx="94">
                  <c:v>63.5</c:v>
                </c:pt>
                <c:pt idx="95">
                  <c:v>75.5</c:v>
                </c:pt>
                <c:pt idx="96">
                  <c:v>77.0</c:v>
                </c:pt>
                <c:pt idx="97">
                  <c:v>80.0</c:v>
                </c:pt>
                <c:pt idx="98">
                  <c:v>77.5</c:v>
                </c:pt>
                <c:pt idx="99">
                  <c:v>82.0</c:v>
                </c:pt>
                <c:pt idx="100">
                  <c:v>89.0</c:v>
                </c:pt>
                <c:pt idx="101">
                  <c:v>88.5</c:v>
                </c:pt>
                <c:pt idx="102">
                  <c:v>93.0</c:v>
                </c:pt>
                <c:pt idx="103">
                  <c:v>99.0</c:v>
                </c:pt>
                <c:pt idx="104">
                  <c:v>86.0</c:v>
                </c:pt>
                <c:pt idx="105">
                  <c:v>102.0</c:v>
                </c:pt>
                <c:pt idx="106">
                  <c:v>116.0</c:v>
                </c:pt>
                <c:pt idx="107">
                  <c:v>107.0</c:v>
                </c:pt>
                <c:pt idx="108">
                  <c:v>80.0</c:v>
                </c:pt>
                <c:pt idx="109">
                  <c:v>90.0</c:v>
                </c:pt>
                <c:pt idx="110">
                  <c:v>91.0</c:v>
                </c:pt>
                <c:pt idx="111">
                  <c:v>86.0</c:v>
                </c:pt>
                <c:pt idx="112">
                  <c:v>115.0</c:v>
                </c:pt>
                <c:pt idx="113">
                  <c:v>127.0</c:v>
                </c:pt>
                <c:pt idx="114">
                  <c:v>110.0</c:v>
                </c:pt>
                <c:pt idx="115">
                  <c:v>125.0</c:v>
                </c:pt>
                <c:pt idx="116">
                  <c:v>120.0</c:v>
                </c:pt>
                <c:pt idx="117">
                  <c:v>87.0</c:v>
                </c:pt>
                <c:pt idx="118">
                  <c:v>112.0</c:v>
                </c:pt>
                <c:pt idx="119">
                  <c:v>126.0</c:v>
                </c:pt>
                <c:pt idx="120">
                  <c:v>135.0</c:v>
                </c:pt>
                <c:pt idx="121">
                  <c:v>130.0</c:v>
                </c:pt>
                <c:pt idx="122">
                  <c:v>84.0</c:v>
                </c:pt>
                <c:pt idx="123">
                  <c:v>118.0</c:v>
                </c:pt>
                <c:pt idx="124">
                  <c:v>126.0</c:v>
                </c:pt>
                <c:pt idx="125">
                  <c:v>117.0</c:v>
                </c:pt>
                <c:pt idx="126">
                  <c:v>147.0</c:v>
                </c:pt>
                <c:pt idx="127">
                  <c:v>80.0</c:v>
                </c:pt>
                <c:pt idx="128">
                  <c:v>152.0</c:v>
                </c:pt>
                <c:pt idx="129">
                  <c:v>123.0</c:v>
                </c:pt>
                <c:pt idx="130">
                  <c:v>138.0</c:v>
                </c:pt>
                <c:pt idx="131">
                  <c:v>138.0</c:v>
                </c:pt>
                <c:pt idx="132">
                  <c:v>145.0</c:v>
                </c:pt>
                <c:pt idx="133">
                  <c:v>149.0</c:v>
                </c:pt>
                <c:pt idx="134">
                  <c:v>144.0</c:v>
                </c:pt>
                <c:pt idx="135">
                  <c:v>146.0</c:v>
                </c:pt>
                <c:pt idx="136">
                  <c:v>163.0</c:v>
                </c:pt>
                <c:pt idx="137">
                  <c:v>157.0</c:v>
                </c:pt>
                <c:pt idx="138">
                  <c:v>181.0</c:v>
                </c:pt>
                <c:pt idx="139">
                  <c:v>173.0</c:v>
                </c:pt>
                <c:pt idx="140">
                  <c:v>166.0</c:v>
                </c:pt>
                <c:pt idx="141">
                  <c:v>171.0</c:v>
                </c:pt>
                <c:pt idx="142">
                  <c:v>171.0</c:v>
                </c:pt>
                <c:pt idx="143">
                  <c:v>187.0</c:v>
                </c:pt>
              </c:numCache>
            </c:numRef>
          </c:yVal>
          <c:smooth val="0"/>
        </c:ser>
        <c:ser>
          <c:idx val="1"/>
          <c:order val="1"/>
          <c:spPr>
            <a:ln w="38100">
              <a:solidFill>
                <a:srgbClr val="993366"/>
              </a:solidFill>
              <a:prstDash val="solid"/>
            </a:ln>
          </c:spPr>
          <c:marker>
            <c:symbol val="none"/>
          </c:marker>
          <c:xVal>
            <c:numRef>
              <c:f>Predicted!$A$2:$A$145</c:f>
              <c:numCache>
                <c:formatCode>General</c:formatCode>
                <c:ptCount val="144"/>
                <c:pt idx="0">
                  <c:v>1866.0</c:v>
                </c:pt>
                <c:pt idx="1">
                  <c:v>1867.0</c:v>
                </c:pt>
                <c:pt idx="2">
                  <c:v>1868.0</c:v>
                </c:pt>
                <c:pt idx="3">
                  <c:v>1869.0</c:v>
                </c:pt>
                <c:pt idx="4">
                  <c:v>1870.0</c:v>
                </c:pt>
                <c:pt idx="5">
                  <c:v>1871.0</c:v>
                </c:pt>
                <c:pt idx="6">
                  <c:v>1872.0</c:v>
                </c:pt>
                <c:pt idx="7">
                  <c:v>1873.0</c:v>
                </c:pt>
                <c:pt idx="8">
                  <c:v>1874.0</c:v>
                </c:pt>
                <c:pt idx="9">
                  <c:v>1875.0</c:v>
                </c:pt>
                <c:pt idx="10">
                  <c:v>1876.0</c:v>
                </c:pt>
                <c:pt idx="11">
                  <c:v>1877.0</c:v>
                </c:pt>
                <c:pt idx="12">
                  <c:v>1878.0</c:v>
                </c:pt>
                <c:pt idx="13">
                  <c:v>1879.0</c:v>
                </c:pt>
                <c:pt idx="14">
                  <c:v>1880.0</c:v>
                </c:pt>
                <c:pt idx="15">
                  <c:v>1881.0</c:v>
                </c:pt>
                <c:pt idx="16">
                  <c:v>1882.0</c:v>
                </c:pt>
                <c:pt idx="17">
                  <c:v>1883.0</c:v>
                </c:pt>
                <c:pt idx="18">
                  <c:v>1884.0</c:v>
                </c:pt>
                <c:pt idx="19">
                  <c:v>1885.0</c:v>
                </c:pt>
                <c:pt idx="20">
                  <c:v>1886.0</c:v>
                </c:pt>
                <c:pt idx="21">
                  <c:v>1887.0</c:v>
                </c:pt>
                <c:pt idx="22">
                  <c:v>1888.0</c:v>
                </c:pt>
                <c:pt idx="23">
                  <c:v>1889.0</c:v>
                </c:pt>
                <c:pt idx="24">
                  <c:v>1890.0</c:v>
                </c:pt>
                <c:pt idx="25">
                  <c:v>1891.0</c:v>
                </c:pt>
                <c:pt idx="26">
                  <c:v>1892.0</c:v>
                </c:pt>
                <c:pt idx="27">
                  <c:v>1893.0</c:v>
                </c:pt>
                <c:pt idx="28">
                  <c:v>1894.0</c:v>
                </c:pt>
                <c:pt idx="29">
                  <c:v>1895.0</c:v>
                </c:pt>
                <c:pt idx="30">
                  <c:v>1896.0</c:v>
                </c:pt>
                <c:pt idx="31">
                  <c:v>1897.0</c:v>
                </c:pt>
                <c:pt idx="32">
                  <c:v>1898.0</c:v>
                </c:pt>
                <c:pt idx="33">
                  <c:v>1899.0</c:v>
                </c:pt>
                <c:pt idx="34">
                  <c:v>1900.0</c:v>
                </c:pt>
                <c:pt idx="35">
                  <c:v>1901.0</c:v>
                </c:pt>
                <c:pt idx="36">
                  <c:v>1902.0</c:v>
                </c:pt>
                <c:pt idx="37">
                  <c:v>1903.0</c:v>
                </c:pt>
                <c:pt idx="38">
                  <c:v>1904.0</c:v>
                </c:pt>
                <c:pt idx="39">
                  <c:v>1905.0</c:v>
                </c:pt>
                <c:pt idx="40">
                  <c:v>1906.0</c:v>
                </c:pt>
                <c:pt idx="41">
                  <c:v>1907.0</c:v>
                </c:pt>
                <c:pt idx="42">
                  <c:v>1908.0</c:v>
                </c:pt>
                <c:pt idx="43">
                  <c:v>1909.0</c:v>
                </c:pt>
                <c:pt idx="44">
                  <c:v>1910.0</c:v>
                </c:pt>
                <c:pt idx="45">
                  <c:v>1911.0</c:v>
                </c:pt>
                <c:pt idx="46">
                  <c:v>1912.0</c:v>
                </c:pt>
                <c:pt idx="47">
                  <c:v>1913.0</c:v>
                </c:pt>
                <c:pt idx="48">
                  <c:v>1914.0</c:v>
                </c:pt>
                <c:pt idx="49">
                  <c:v>1915.0</c:v>
                </c:pt>
                <c:pt idx="50">
                  <c:v>1916.0</c:v>
                </c:pt>
                <c:pt idx="51">
                  <c:v>1917.0</c:v>
                </c:pt>
                <c:pt idx="52">
                  <c:v>1918.0</c:v>
                </c:pt>
                <c:pt idx="53">
                  <c:v>1919.0</c:v>
                </c:pt>
                <c:pt idx="54">
                  <c:v>1920.0</c:v>
                </c:pt>
                <c:pt idx="55">
                  <c:v>1921.0</c:v>
                </c:pt>
                <c:pt idx="56">
                  <c:v>1922.0</c:v>
                </c:pt>
                <c:pt idx="57">
                  <c:v>1923.0</c:v>
                </c:pt>
                <c:pt idx="58">
                  <c:v>1924.0</c:v>
                </c:pt>
                <c:pt idx="59">
                  <c:v>1925.0</c:v>
                </c:pt>
                <c:pt idx="60">
                  <c:v>1926.0</c:v>
                </c:pt>
                <c:pt idx="61">
                  <c:v>1927.0</c:v>
                </c:pt>
                <c:pt idx="62">
                  <c:v>1928.0</c:v>
                </c:pt>
                <c:pt idx="63">
                  <c:v>1929.0</c:v>
                </c:pt>
                <c:pt idx="64">
                  <c:v>1930.0</c:v>
                </c:pt>
                <c:pt idx="65">
                  <c:v>1931.0</c:v>
                </c:pt>
                <c:pt idx="66">
                  <c:v>1932.0</c:v>
                </c:pt>
                <c:pt idx="67">
                  <c:v>1933.0</c:v>
                </c:pt>
                <c:pt idx="68">
                  <c:v>1934.0</c:v>
                </c:pt>
                <c:pt idx="69">
                  <c:v>1935.0</c:v>
                </c:pt>
                <c:pt idx="70">
                  <c:v>1936.0</c:v>
                </c:pt>
                <c:pt idx="71">
                  <c:v>1937.0</c:v>
                </c:pt>
                <c:pt idx="72">
                  <c:v>1938.0</c:v>
                </c:pt>
                <c:pt idx="73">
                  <c:v>1939.0</c:v>
                </c:pt>
                <c:pt idx="74">
                  <c:v>1940.0</c:v>
                </c:pt>
                <c:pt idx="75">
                  <c:v>1941.0</c:v>
                </c:pt>
                <c:pt idx="76">
                  <c:v>1942.0</c:v>
                </c:pt>
                <c:pt idx="77">
                  <c:v>1943.0</c:v>
                </c:pt>
                <c:pt idx="78">
                  <c:v>1944.0</c:v>
                </c:pt>
                <c:pt idx="79">
                  <c:v>1945.0</c:v>
                </c:pt>
                <c:pt idx="80">
                  <c:v>1946.0</c:v>
                </c:pt>
                <c:pt idx="81">
                  <c:v>1947.0</c:v>
                </c:pt>
                <c:pt idx="82">
                  <c:v>1948.0</c:v>
                </c:pt>
                <c:pt idx="83">
                  <c:v>1949.0</c:v>
                </c:pt>
                <c:pt idx="84">
                  <c:v>1950.0</c:v>
                </c:pt>
                <c:pt idx="85">
                  <c:v>1951.0</c:v>
                </c:pt>
                <c:pt idx="86">
                  <c:v>1952.0</c:v>
                </c:pt>
                <c:pt idx="87">
                  <c:v>1953.0</c:v>
                </c:pt>
                <c:pt idx="88">
                  <c:v>1954.0</c:v>
                </c:pt>
                <c:pt idx="89">
                  <c:v>1955.0</c:v>
                </c:pt>
                <c:pt idx="90">
                  <c:v>1956.0</c:v>
                </c:pt>
                <c:pt idx="91">
                  <c:v>1957.0</c:v>
                </c:pt>
                <c:pt idx="92">
                  <c:v>1958.0</c:v>
                </c:pt>
                <c:pt idx="93">
                  <c:v>1959.0</c:v>
                </c:pt>
                <c:pt idx="94">
                  <c:v>1960.0</c:v>
                </c:pt>
                <c:pt idx="95">
                  <c:v>1961.0</c:v>
                </c:pt>
                <c:pt idx="96">
                  <c:v>1962.0</c:v>
                </c:pt>
                <c:pt idx="97">
                  <c:v>1963.0</c:v>
                </c:pt>
                <c:pt idx="98">
                  <c:v>1964.0</c:v>
                </c:pt>
                <c:pt idx="99">
                  <c:v>1965.0</c:v>
                </c:pt>
                <c:pt idx="100">
                  <c:v>1966.0</c:v>
                </c:pt>
                <c:pt idx="101">
                  <c:v>1967.0</c:v>
                </c:pt>
                <c:pt idx="102">
                  <c:v>1968.0</c:v>
                </c:pt>
                <c:pt idx="103">
                  <c:v>1969.0</c:v>
                </c:pt>
                <c:pt idx="104">
                  <c:v>1970.0</c:v>
                </c:pt>
                <c:pt idx="105">
                  <c:v>1971.0</c:v>
                </c:pt>
                <c:pt idx="106">
                  <c:v>1972.0</c:v>
                </c:pt>
                <c:pt idx="107">
                  <c:v>1973.0</c:v>
                </c:pt>
                <c:pt idx="108">
                  <c:v>1974.0</c:v>
                </c:pt>
                <c:pt idx="109">
                  <c:v>1975.0</c:v>
                </c:pt>
                <c:pt idx="110">
                  <c:v>1976.0</c:v>
                </c:pt>
                <c:pt idx="111">
                  <c:v>1977.0</c:v>
                </c:pt>
                <c:pt idx="112">
                  <c:v>1978.0</c:v>
                </c:pt>
                <c:pt idx="113">
                  <c:v>1979.0</c:v>
                </c:pt>
                <c:pt idx="114">
                  <c:v>1980.0</c:v>
                </c:pt>
                <c:pt idx="115">
                  <c:v>1981.0</c:v>
                </c:pt>
                <c:pt idx="116">
                  <c:v>1982.0</c:v>
                </c:pt>
                <c:pt idx="117">
                  <c:v>1983.0</c:v>
                </c:pt>
                <c:pt idx="118">
                  <c:v>1984.0</c:v>
                </c:pt>
                <c:pt idx="119">
                  <c:v>1985.0</c:v>
                </c:pt>
                <c:pt idx="120">
                  <c:v>1986.0</c:v>
                </c:pt>
                <c:pt idx="121">
                  <c:v>1987.0</c:v>
                </c:pt>
                <c:pt idx="122">
                  <c:v>1988.0</c:v>
                </c:pt>
                <c:pt idx="123">
                  <c:v>1989.0</c:v>
                </c:pt>
                <c:pt idx="124">
                  <c:v>1990.0</c:v>
                </c:pt>
                <c:pt idx="125">
                  <c:v>1991.0</c:v>
                </c:pt>
                <c:pt idx="126">
                  <c:v>1992.0</c:v>
                </c:pt>
                <c:pt idx="127">
                  <c:v>1993.0</c:v>
                </c:pt>
                <c:pt idx="128">
                  <c:v>1994.0</c:v>
                </c:pt>
                <c:pt idx="129">
                  <c:v>1995.0</c:v>
                </c:pt>
                <c:pt idx="130">
                  <c:v>1996.0</c:v>
                </c:pt>
                <c:pt idx="131">
                  <c:v>1997.0</c:v>
                </c:pt>
                <c:pt idx="132">
                  <c:v>1998.0</c:v>
                </c:pt>
                <c:pt idx="133">
                  <c:v>1999.0</c:v>
                </c:pt>
                <c:pt idx="134">
                  <c:v>2000.0</c:v>
                </c:pt>
                <c:pt idx="135">
                  <c:v>2001.0</c:v>
                </c:pt>
                <c:pt idx="136">
                  <c:v>2002.0</c:v>
                </c:pt>
                <c:pt idx="137">
                  <c:v>2003.0</c:v>
                </c:pt>
                <c:pt idx="138">
                  <c:v>2004.0</c:v>
                </c:pt>
                <c:pt idx="139">
                  <c:v>2005.0</c:v>
                </c:pt>
                <c:pt idx="140">
                  <c:v>2006.0</c:v>
                </c:pt>
                <c:pt idx="141">
                  <c:v>2007.0</c:v>
                </c:pt>
                <c:pt idx="142">
                  <c:v>2008.0</c:v>
                </c:pt>
                <c:pt idx="143">
                  <c:v>2009.0</c:v>
                </c:pt>
              </c:numCache>
            </c:numRef>
          </c:xVal>
          <c:yVal>
            <c:numRef>
              <c:f>Predicted!$C$2:$C$145</c:f>
              <c:numCache>
                <c:formatCode>General</c:formatCode>
                <c:ptCount val="144"/>
                <c:pt idx="0">
                  <c:v>35.753889133</c:v>
                </c:pt>
                <c:pt idx="1">
                  <c:v>35.787226601</c:v>
                </c:pt>
                <c:pt idx="2">
                  <c:v>35.820564069</c:v>
                </c:pt>
                <c:pt idx="3">
                  <c:v>35.853901537</c:v>
                </c:pt>
                <c:pt idx="4">
                  <c:v>35.88723900599999</c:v>
                </c:pt>
                <c:pt idx="5">
                  <c:v>35.920576474</c:v>
                </c:pt>
                <c:pt idx="6">
                  <c:v>35.953913942</c:v>
                </c:pt>
                <c:pt idx="7">
                  <c:v>35.98725140999989</c:v>
                </c:pt>
                <c:pt idx="8">
                  <c:v>36.020588878</c:v>
                </c:pt>
                <c:pt idx="9">
                  <c:v>36.053926347</c:v>
                </c:pt>
                <c:pt idx="10">
                  <c:v>36.087263815</c:v>
                </c:pt>
                <c:pt idx="11">
                  <c:v>36.120601283</c:v>
                </c:pt>
                <c:pt idx="12">
                  <c:v>36.153938751</c:v>
                </c:pt>
                <c:pt idx="13">
                  <c:v>36.187276219</c:v>
                </c:pt>
                <c:pt idx="14">
                  <c:v>36.220613687</c:v>
                </c:pt>
                <c:pt idx="15">
                  <c:v>36.253951156</c:v>
                </c:pt>
                <c:pt idx="16">
                  <c:v>36.287288624</c:v>
                </c:pt>
                <c:pt idx="17">
                  <c:v>36.320626092</c:v>
                </c:pt>
                <c:pt idx="18">
                  <c:v>36.35396355999984</c:v>
                </c:pt>
                <c:pt idx="19">
                  <c:v>36.387301028</c:v>
                </c:pt>
                <c:pt idx="20">
                  <c:v>36.420638496</c:v>
                </c:pt>
                <c:pt idx="21">
                  <c:v>36.453975965</c:v>
                </c:pt>
                <c:pt idx="22">
                  <c:v>36.487313433</c:v>
                </c:pt>
                <c:pt idx="23">
                  <c:v>36.520650901</c:v>
                </c:pt>
                <c:pt idx="24">
                  <c:v>36.553988369</c:v>
                </c:pt>
                <c:pt idx="25">
                  <c:v>36.587325837</c:v>
                </c:pt>
                <c:pt idx="26">
                  <c:v>36.620663306</c:v>
                </c:pt>
                <c:pt idx="27">
                  <c:v>36.654000774</c:v>
                </c:pt>
                <c:pt idx="28">
                  <c:v>36.687338242</c:v>
                </c:pt>
                <c:pt idx="29">
                  <c:v>36.72067571</c:v>
                </c:pt>
                <c:pt idx="30">
                  <c:v>36.754013178</c:v>
                </c:pt>
                <c:pt idx="31">
                  <c:v>36.787350646</c:v>
                </c:pt>
                <c:pt idx="32">
                  <c:v>36.820688115</c:v>
                </c:pt>
                <c:pt idx="33">
                  <c:v>36.85402558299999</c:v>
                </c:pt>
                <c:pt idx="34">
                  <c:v>36.88736305099999</c:v>
                </c:pt>
                <c:pt idx="35">
                  <c:v>36.920700519</c:v>
                </c:pt>
                <c:pt idx="36">
                  <c:v>36.954037987</c:v>
                </c:pt>
                <c:pt idx="37">
                  <c:v>36.987375455</c:v>
                </c:pt>
                <c:pt idx="38">
                  <c:v>37.020712924</c:v>
                </c:pt>
                <c:pt idx="39">
                  <c:v>37.054050392</c:v>
                </c:pt>
                <c:pt idx="40">
                  <c:v>37.08738785999999</c:v>
                </c:pt>
                <c:pt idx="41">
                  <c:v>37.120725328</c:v>
                </c:pt>
                <c:pt idx="42">
                  <c:v>37.154062796</c:v>
                </c:pt>
                <c:pt idx="43">
                  <c:v>37.187400265</c:v>
                </c:pt>
                <c:pt idx="44">
                  <c:v>37.220737733</c:v>
                </c:pt>
                <c:pt idx="45">
                  <c:v>37.254075201</c:v>
                </c:pt>
                <c:pt idx="46">
                  <c:v>37.287412669</c:v>
                </c:pt>
                <c:pt idx="47">
                  <c:v>37.320750137</c:v>
                </c:pt>
                <c:pt idx="48">
                  <c:v>37.35408760499983</c:v>
                </c:pt>
                <c:pt idx="49">
                  <c:v>37.38742507399999</c:v>
                </c:pt>
                <c:pt idx="50">
                  <c:v>37.420762542</c:v>
                </c:pt>
                <c:pt idx="51">
                  <c:v>37.45410001</c:v>
                </c:pt>
                <c:pt idx="52">
                  <c:v>37.48743747799984</c:v>
                </c:pt>
                <c:pt idx="53">
                  <c:v>37.520774946</c:v>
                </c:pt>
                <c:pt idx="54">
                  <c:v>37.554112414</c:v>
                </c:pt>
                <c:pt idx="55">
                  <c:v>37.587449883</c:v>
                </c:pt>
                <c:pt idx="56">
                  <c:v>37.620787351</c:v>
                </c:pt>
                <c:pt idx="57">
                  <c:v>37.654124819</c:v>
                </c:pt>
                <c:pt idx="58">
                  <c:v>37.687462287</c:v>
                </c:pt>
                <c:pt idx="59">
                  <c:v>37.720799755</c:v>
                </c:pt>
                <c:pt idx="60">
                  <c:v>37.754137224</c:v>
                </c:pt>
                <c:pt idx="61">
                  <c:v>37.787474692</c:v>
                </c:pt>
                <c:pt idx="62">
                  <c:v>37.82081216</c:v>
                </c:pt>
                <c:pt idx="63">
                  <c:v>37.85414962799999</c:v>
                </c:pt>
                <c:pt idx="64">
                  <c:v>37.88748709599981</c:v>
                </c:pt>
                <c:pt idx="65">
                  <c:v>37.92082456399999</c:v>
                </c:pt>
                <c:pt idx="66">
                  <c:v>37.954162033</c:v>
                </c:pt>
                <c:pt idx="67">
                  <c:v>37.98749950099999</c:v>
                </c:pt>
                <c:pt idx="68">
                  <c:v>39.05376717799999</c:v>
                </c:pt>
                <c:pt idx="69">
                  <c:v>40.120034855</c:v>
                </c:pt>
                <c:pt idx="70">
                  <c:v>41.186302531</c:v>
                </c:pt>
                <c:pt idx="71">
                  <c:v>42.252570208</c:v>
                </c:pt>
                <c:pt idx="72">
                  <c:v>43.318837885</c:v>
                </c:pt>
                <c:pt idx="73">
                  <c:v>44.385105562</c:v>
                </c:pt>
                <c:pt idx="74">
                  <c:v>45.451373239</c:v>
                </c:pt>
                <c:pt idx="75">
                  <c:v>46.517640916</c:v>
                </c:pt>
                <c:pt idx="76">
                  <c:v>47.583908593</c:v>
                </c:pt>
                <c:pt idx="77">
                  <c:v>48.65017627</c:v>
                </c:pt>
                <c:pt idx="78">
                  <c:v>49.716443946</c:v>
                </c:pt>
                <c:pt idx="79">
                  <c:v>50.782711623</c:v>
                </c:pt>
                <c:pt idx="80">
                  <c:v>51.8489793</c:v>
                </c:pt>
                <c:pt idx="81">
                  <c:v>52.915246977</c:v>
                </c:pt>
                <c:pt idx="82">
                  <c:v>53.98151465399999</c:v>
                </c:pt>
                <c:pt idx="83">
                  <c:v>55.047782331</c:v>
                </c:pt>
                <c:pt idx="84">
                  <c:v>56.114050008</c:v>
                </c:pt>
                <c:pt idx="85">
                  <c:v>57.180317685</c:v>
                </c:pt>
                <c:pt idx="86">
                  <c:v>58.246585361</c:v>
                </c:pt>
                <c:pt idx="87">
                  <c:v>59.312853038</c:v>
                </c:pt>
                <c:pt idx="88">
                  <c:v>60.379120715</c:v>
                </c:pt>
                <c:pt idx="89">
                  <c:v>61.445388392</c:v>
                </c:pt>
                <c:pt idx="90">
                  <c:v>62.511656069</c:v>
                </c:pt>
                <c:pt idx="91">
                  <c:v>63.577923746</c:v>
                </c:pt>
                <c:pt idx="92">
                  <c:v>64.644191423</c:v>
                </c:pt>
                <c:pt idx="93">
                  <c:v>65.7104591</c:v>
                </c:pt>
                <c:pt idx="94">
                  <c:v>66.77672677599998</c:v>
                </c:pt>
                <c:pt idx="95">
                  <c:v>68.87111167899998</c:v>
                </c:pt>
                <c:pt idx="96">
                  <c:v>70.965496582</c:v>
                </c:pt>
                <c:pt idx="97">
                  <c:v>73.059881485</c:v>
                </c:pt>
                <c:pt idx="98">
                  <c:v>75.154266388</c:v>
                </c:pt>
                <c:pt idx="99">
                  <c:v>77.248651291</c:v>
                </c:pt>
                <c:pt idx="100">
                  <c:v>79.34303619400001</c:v>
                </c:pt>
                <c:pt idx="101">
                  <c:v>81.437421097</c:v>
                </c:pt>
                <c:pt idx="102">
                  <c:v>83.531805999</c:v>
                </c:pt>
                <c:pt idx="103">
                  <c:v>85.62619090199998</c:v>
                </c:pt>
                <c:pt idx="104">
                  <c:v>87.720575805</c:v>
                </c:pt>
                <c:pt idx="105">
                  <c:v>89.814960708</c:v>
                </c:pt>
                <c:pt idx="106">
                  <c:v>91.909345611</c:v>
                </c:pt>
                <c:pt idx="107">
                  <c:v>94.00373051399956</c:v>
                </c:pt>
                <c:pt idx="108">
                  <c:v>96.098115417</c:v>
                </c:pt>
                <c:pt idx="109">
                  <c:v>98.19250031999968</c:v>
                </c:pt>
                <c:pt idx="110">
                  <c:v>100.28688522</c:v>
                </c:pt>
                <c:pt idx="111">
                  <c:v>102.38127013</c:v>
                </c:pt>
                <c:pt idx="112">
                  <c:v>104.47565503</c:v>
                </c:pt>
                <c:pt idx="113">
                  <c:v>106.57003993</c:v>
                </c:pt>
                <c:pt idx="114">
                  <c:v>108.66442483</c:v>
                </c:pt>
                <c:pt idx="115">
                  <c:v>110.75880974</c:v>
                </c:pt>
                <c:pt idx="116">
                  <c:v>112.85319464</c:v>
                </c:pt>
                <c:pt idx="117">
                  <c:v>114.94757954</c:v>
                </c:pt>
                <c:pt idx="118">
                  <c:v>117.04196445</c:v>
                </c:pt>
                <c:pt idx="119">
                  <c:v>119.13634935</c:v>
                </c:pt>
                <c:pt idx="120">
                  <c:v>121.23073425</c:v>
                </c:pt>
                <c:pt idx="121">
                  <c:v>123.32511915</c:v>
                </c:pt>
                <c:pt idx="122">
                  <c:v>125.41950406</c:v>
                </c:pt>
                <c:pt idx="123">
                  <c:v>127.51388896</c:v>
                </c:pt>
                <c:pt idx="124">
                  <c:v>129.60827386</c:v>
                </c:pt>
                <c:pt idx="125">
                  <c:v>131.70265877</c:v>
                </c:pt>
                <c:pt idx="126">
                  <c:v>133.79704367</c:v>
                </c:pt>
                <c:pt idx="127">
                  <c:v>135.89142857</c:v>
                </c:pt>
                <c:pt idx="128">
                  <c:v>137.98581347</c:v>
                </c:pt>
                <c:pt idx="129">
                  <c:v>140.08019838</c:v>
                </c:pt>
                <c:pt idx="130">
                  <c:v>142.17458328</c:v>
                </c:pt>
                <c:pt idx="131">
                  <c:v>144.26896818</c:v>
                </c:pt>
                <c:pt idx="132">
                  <c:v>146.36335309</c:v>
                </c:pt>
                <c:pt idx="133">
                  <c:v>148.45773799</c:v>
                </c:pt>
                <c:pt idx="134">
                  <c:v>150.55212289</c:v>
                </c:pt>
                <c:pt idx="135">
                  <c:v>152.64650779</c:v>
                </c:pt>
                <c:pt idx="136">
                  <c:v>154.7408927</c:v>
                </c:pt>
                <c:pt idx="137">
                  <c:v>156.8352776</c:v>
                </c:pt>
                <c:pt idx="138">
                  <c:v>158.9296625</c:v>
                </c:pt>
                <c:pt idx="139">
                  <c:v>161.02404741</c:v>
                </c:pt>
                <c:pt idx="140">
                  <c:v>163.11843231</c:v>
                </c:pt>
                <c:pt idx="141">
                  <c:v>165.21281721</c:v>
                </c:pt>
                <c:pt idx="142">
                  <c:v>167.30720211</c:v>
                </c:pt>
                <c:pt idx="143">
                  <c:v>169.40158702</c:v>
                </c:pt>
              </c:numCache>
            </c:numRef>
          </c:yVal>
          <c:smooth val="1"/>
        </c:ser>
        <c:dLbls>
          <c:showLegendKey val="0"/>
          <c:showVal val="0"/>
          <c:showCatName val="0"/>
          <c:showSerName val="0"/>
          <c:showPercent val="0"/>
          <c:showBubbleSize val="0"/>
        </c:dLbls>
        <c:axId val="966920552"/>
        <c:axId val="760130712"/>
      </c:scatterChart>
      <c:valAx>
        <c:axId val="966920552"/>
        <c:scaling>
          <c:orientation val="minMax"/>
          <c:max val="2015.0"/>
          <c:min val="1860.0"/>
        </c:scaling>
        <c:delete val="0"/>
        <c:axPos val="b"/>
        <c:title>
          <c:tx>
            <c:rich>
              <a:bodyPr/>
              <a:lstStyle/>
              <a:p>
                <a:pPr>
                  <a:defRPr sz="1800"/>
                </a:pPr>
                <a:r>
                  <a:rPr lang="en-US" sz="1800"/>
                  <a:t>Year</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rot="0" vert="horz"/>
          <a:lstStyle/>
          <a:p>
            <a:pPr>
              <a:defRPr sz="1000" b="1" i="0" u="none" strike="noStrike" baseline="0">
                <a:solidFill>
                  <a:srgbClr val="000000"/>
                </a:solidFill>
                <a:latin typeface="Calibri"/>
                <a:ea typeface="Calibri"/>
                <a:cs typeface="Calibri"/>
              </a:defRPr>
            </a:pPr>
            <a:endParaRPr lang="en-US"/>
          </a:p>
        </c:txPr>
        <c:crossAx val="760130712"/>
        <c:crosses val="autoZero"/>
        <c:crossBetween val="midCat"/>
      </c:valAx>
      <c:valAx>
        <c:axId val="760130712"/>
        <c:scaling>
          <c:orientation val="minMax"/>
        </c:scaling>
        <c:delete val="0"/>
        <c:axPos val="l"/>
        <c:majorGridlines>
          <c:spPr>
            <a:ln w="3175">
              <a:solidFill>
                <a:srgbClr val="808080"/>
              </a:solidFill>
              <a:prstDash val="solid"/>
            </a:ln>
          </c:spPr>
        </c:majorGridlines>
        <c:title>
          <c:tx>
            <c:rich>
              <a:bodyPr rot="-5400000" vert="horz"/>
              <a:lstStyle/>
              <a:p>
                <a:pPr>
                  <a:defRPr sz="1800"/>
                </a:pPr>
                <a:r>
                  <a:rPr lang="en-US" sz="1800"/>
                  <a:t>Yield, Bushels per acre</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a:lstStyle/>
          <a:p>
            <a:pPr>
              <a:defRPr b="1"/>
            </a:pPr>
            <a:endParaRPr lang="en-US"/>
          </a:p>
        </c:txPr>
        <c:crossAx val="966920552"/>
        <c:crosses val="autoZero"/>
        <c:crossBetween val="midCat"/>
      </c:valAx>
      <c:spPr>
        <a:solidFill>
          <a:srgbClr val="FFFFFF"/>
        </a:solidFill>
        <a:ln w="12700">
          <a:solidFill>
            <a:srgbClr val="993366"/>
          </a:solidFill>
          <a:prstDash val="solid"/>
        </a:ln>
      </c:spPr>
    </c:plotArea>
    <c:plotVisOnly val="1"/>
    <c:dispBlanksAs val="gap"/>
    <c:showDLblsOverMax val="0"/>
  </c:chart>
  <c:spPr>
    <a:solidFill>
      <a:srgbClr val="FFFFFF"/>
    </a:solidFill>
    <a:ln w="3175">
      <a:solidFill>
        <a:srgbClr val="808080"/>
      </a:solidFill>
      <a:prstDash val="solid"/>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
          <c:y val="0.0231481481481481"/>
        </c:manualLayout>
      </c:layout>
      <c:overlay val="0"/>
      <c:spPr>
        <a:noFill/>
        <a:ln w="25400">
          <a:noFill/>
        </a:ln>
      </c:spPr>
    </c:title>
    <c:autoTitleDeleted val="0"/>
    <c:plotArea>
      <c:layout>
        <c:manualLayout>
          <c:layoutTarget val="inner"/>
          <c:xMode val="edge"/>
          <c:yMode val="edge"/>
          <c:x val="0.0888888888888889"/>
          <c:y val="0.342592592592593"/>
          <c:w val="0.880555555555555"/>
          <c:h val="0.486111111111111"/>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mooth val="0"/>
        </c:ser>
        <c:dLbls>
          <c:showLegendKey val="0"/>
          <c:showVal val="0"/>
          <c:showCatName val="0"/>
          <c:showSerName val="0"/>
          <c:showPercent val="0"/>
          <c:showBubbleSize val="0"/>
        </c:dLbls>
        <c:marker val="1"/>
        <c:smooth val="0"/>
        <c:axId val="740225224"/>
        <c:axId val="627189704"/>
      </c:lineChart>
      <c:catAx>
        <c:axId val="740225224"/>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27189704"/>
        <c:crosses val="autoZero"/>
        <c:auto val="0"/>
        <c:lblAlgn val="ctr"/>
        <c:lblOffset val="100"/>
        <c:tickLblSkip val="20"/>
        <c:tickMarkSkip val="10"/>
        <c:noMultiLvlLbl val="0"/>
      </c:catAx>
      <c:valAx>
        <c:axId val="627189704"/>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740225224"/>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0.00102431886279701"/>
        </c:manualLayout>
      </c:layout>
      <c:overlay val="0"/>
      <c:spPr>
        <a:noFill/>
        <a:ln w="25400">
          <a:noFill/>
        </a:ln>
      </c:spPr>
    </c:title>
    <c:autoTitleDeleted val="0"/>
    <c:plotArea>
      <c:layout>
        <c:manualLayout>
          <c:layoutTarget val="inner"/>
          <c:xMode val="edge"/>
          <c:yMode val="edge"/>
          <c:x val="0.0875"/>
          <c:y val="0.349229844610132"/>
          <c:w val="0.880555555555555"/>
          <c:h val="0.486111111111111"/>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mooth val="0"/>
        </c:ser>
        <c:dLbls>
          <c:showLegendKey val="0"/>
          <c:showVal val="0"/>
          <c:showCatName val="0"/>
          <c:showSerName val="0"/>
          <c:showPercent val="0"/>
          <c:showBubbleSize val="0"/>
        </c:dLbls>
        <c:marker val="1"/>
        <c:smooth val="0"/>
        <c:axId val="627782200"/>
        <c:axId val="909561352"/>
      </c:lineChart>
      <c:catAx>
        <c:axId val="627782200"/>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909561352"/>
        <c:crosses val="autoZero"/>
        <c:auto val="0"/>
        <c:lblAlgn val="ctr"/>
        <c:lblOffset val="100"/>
        <c:tickLblSkip val="20"/>
        <c:tickMarkSkip val="10"/>
        <c:noMultiLvlLbl val="0"/>
      </c:catAx>
      <c:valAx>
        <c:axId val="909561352"/>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27782200"/>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image" Target="../media/image29.png"/><Relationship Id="rId2"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image" Target="../media/image29.png"/><Relationship Id="rId2"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0.20528</cdr:x>
      <cdr:y>0.67054</cdr:y>
    </cdr:from>
    <cdr:to>
      <cdr:x>0.35363</cdr:x>
      <cdr:y>0.70863</cdr:y>
    </cdr:to>
    <cdr:sp macro="" textlink="">
      <cdr:nvSpPr>
        <cdr:cNvPr id="2" name="TextBox 1"/>
        <cdr:cNvSpPr txBox="1"/>
      </cdr:nvSpPr>
      <cdr:spPr>
        <a:xfrm xmlns:a="http://schemas.openxmlformats.org/drawingml/2006/main">
          <a:off x="1915577" y="4625584"/>
          <a:ext cx="1345176" cy="264560"/>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r>
            <a:rPr lang="en-US" sz="1100" b="1"/>
            <a:t>b=0.033</a:t>
          </a:r>
          <a:r>
            <a:rPr lang="en-US" sz="1100" b="1" baseline="0"/>
            <a:t> bu/ac/year</a:t>
          </a:r>
          <a:endParaRPr lang="en-US" sz="1100" b="1"/>
        </a:p>
      </cdr:txBody>
    </cdr:sp>
  </cdr:relSizeAnchor>
  <cdr:relSizeAnchor xmlns:cdr="http://schemas.openxmlformats.org/drawingml/2006/chartDrawing">
    <cdr:from>
      <cdr:x>0.40466</cdr:x>
      <cdr:y>0.59798</cdr:y>
    </cdr:from>
    <cdr:to>
      <cdr:x>0.55226</cdr:x>
      <cdr:y>0.63607</cdr:y>
    </cdr:to>
    <cdr:sp macro="" textlink="">
      <cdr:nvSpPr>
        <cdr:cNvPr id="4" name="TextBox 1"/>
        <cdr:cNvSpPr txBox="1"/>
      </cdr:nvSpPr>
      <cdr:spPr>
        <a:xfrm xmlns:a="http://schemas.openxmlformats.org/drawingml/2006/main">
          <a:off x="3713744" y="4119532"/>
          <a:ext cx="1345176" cy="264560"/>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a:t>b=1.066</a:t>
          </a:r>
          <a:r>
            <a:rPr lang="en-US" sz="1100" b="1" baseline="0"/>
            <a:t> bu/ac/year</a:t>
          </a:r>
          <a:endParaRPr lang="en-US" sz="1100" b="1"/>
        </a:p>
      </cdr:txBody>
    </cdr:sp>
  </cdr:relSizeAnchor>
  <cdr:relSizeAnchor xmlns:cdr="http://schemas.openxmlformats.org/drawingml/2006/chartDrawing">
    <cdr:from>
      <cdr:x>0.86206</cdr:x>
      <cdr:y>0.05107</cdr:y>
    </cdr:from>
    <cdr:to>
      <cdr:x>0.92991</cdr:x>
      <cdr:y>0.28501</cdr:y>
    </cdr:to>
    <cdr:sp macro="" textlink="">
      <cdr:nvSpPr>
        <cdr:cNvPr id="7" name="Straight Connector 6"/>
        <cdr:cNvSpPr/>
      </cdr:nvSpPr>
      <cdr:spPr>
        <a:xfrm xmlns:a="http://schemas.openxmlformats.org/drawingml/2006/main" rot="5400000" flipH="1" flipV="1">
          <a:off x="7315202" y="262466"/>
          <a:ext cx="575735" cy="1202268"/>
        </a:xfrm>
        <a:prstGeom xmlns:a="http://schemas.openxmlformats.org/drawingml/2006/main" prst="line">
          <a:avLst/>
        </a:prstGeom>
        <a:ln xmlns:a="http://schemas.openxmlformats.org/drawingml/2006/main" w="38100" cap="flat" cmpd="sng" algn="ctr">
          <a:solidFill>
            <a:srgbClr val="FF0000"/>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0.25143</cdr:x>
      <cdr:y>0.32208</cdr:y>
    </cdr:from>
    <cdr:to>
      <cdr:x>0.65453</cdr:x>
      <cdr:y>0.5</cdr:y>
    </cdr:to>
    <cdr:sp macro="" textlink="">
      <cdr:nvSpPr>
        <cdr:cNvPr id="8" name="TextBox 7"/>
        <cdr:cNvSpPr txBox="1"/>
      </cdr:nvSpPr>
      <cdr:spPr>
        <a:xfrm xmlns:a="http://schemas.openxmlformats.org/drawingml/2006/main">
          <a:off x="2133601" y="1655233"/>
          <a:ext cx="3420533"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3600" dirty="0" smtClean="0">
              <a:solidFill>
                <a:srgbClr val="FF0000"/>
              </a:solidFill>
            </a:rPr>
            <a:t>2 </a:t>
          </a:r>
          <a:r>
            <a:rPr lang="en-US" sz="3600" dirty="0" err="1" smtClean="0">
              <a:solidFill>
                <a:srgbClr val="FF0000"/>
              </a:solidFill>
            </a:rPr>
            <a:t>bu</a:t>
          </a:r>
          <a:r>
            <a:rPr lang="en-US" sz="3600" dirty="0" smtClean="0">
              <a:solidFill>
                <a:srgbClr val="FF0000"/>
              </a:solidFill>
            </a:rPr>
            <a:t>/acre/year</a:t>
          </a:r>
          <a:endParaRPr lang="en-US" sz="3600" dirty="0">
            <a:solidFill>
              <a:srgbClr val="FF0000"/>
            </a:solidFill>
          </a:endParaRPr>
        </a:p>
      </cdr:txBody>
    </cdr:sp>
  </cdr:relSizeAnchor>
  <cdr:relSizeAnchor xmlns:cdr="http://schemas.openxmlformats.org/drawingml/2006/chartDrawing">
    <cdr:from>
      <cdr:x>0.3093</cdr:x>
      <cdr:y>0.14333</cdr:y>
    </cdr:from>
    <cdr:to>
      <cdr:x>0.57471</cdr:x>
      <cdr:y>0.32125</cdr:y>
    </cdr:to>
    <cdr:sp macro="" textlink="">
      <cdr:nvSpPr>
        <cdr:cNvPr id="9" name="TextBox 8"/>
        <cdr:cNvSpPr txBox="1"/>
      </cdr:nvSpPr>
      <cdr:spPr>
        <a:xfrm xmlns:a="http://schemas.openxmlformats.org/drawingml/2006/main">
          <a:off x="2624668" y="736599"/>
          <a:ext cx="2252133"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3600" dirty="0" smtClean="0">
              <a:solidFill>
                <a:srgbClr val="FF0000"/>
              </a:solidFill>
            </a:rPr>
            <a:t>3 </a:t>
          </a:r>
          <a:r>
            <a:rPr lang="en-US" sz="3600" dirty="0" err="1" smtClean="0">
              <a:solidFill>
                <a:srgbClr val="FF0000"/>
              </a:solidFill>
            </a:rPr>
            <a:t>bu</a:t>
          </a:r>
          <a:r>
            <a:rPr lang="en-US" sz="3600" dirty="0" smtClean="0">
              <a:solidFill>
                <a:srgbClr val="FF0000"/>
              </a:solidFill>
            </a:rPr>
            <a:t>/acre/year</a:t>
          </a:r>
          <a:endParaRPr lang="en-US" sz="3600" dirty="0">
            <a:solidFill>
              <a:srgbClr val="FF0000"/>
            </a:solidFill>
          </a:endParaRPr>
        </a:p>
      </cdr:txBody>
    </cdr:sp>
  </cdr:relSizeAnchor>
  <cdr:relSizeAnchor xmlns:cdr="http://schemas.openxmlformats.org/drawingml/2006/chartDrawing">
    <cdr:from>
      <cdr:x>0.62859</cdr:x>
      <cdr:y>0.43657</cdr:y>
    </cdr:from>
    <cdr:to>
      <cdr:x>0.69643</cdr:x>
      <cdr:y>0.5</cdr:y>
    </cdr:to>
    <cdr:sp macro="" textlink="">
      <cdr:nvSpPr>
        <cdr:cNvPr id="11" name="Straight Arrow Connector 10"/>
        <cdr:cNvSpPr/>
      </cdr:nvSpPr>
      <cdr:spPr>
        <a:xfrm xmlns:a="http://schemas.openxmlformats.org/drawingml/2006/main">
          <a:off x="5334002" y="2243666"/>
          <a:ext cx="575734" cy="325967"/>
        </a:xfrm>
        <a:prstGeom xmlns:a="http://schemas.openxmlformats.org/drawingml/2006/main" prst="straightConnector1">
          <a:avLst/>
        </a:prstGeom>
        <a:ln xmlns:a="http://schemas.openxmlformats.org/drawingml/2006/main" w="57150" cap="flat" cmpd="sng" algn="ctr">
          <a:solidFill>
            <a:srgbClr val="FF0000"/>
          </a:solidFill>
          <a:prstDash val="solid"/>
          <a:round/>
          <a:headEnd type="none" w="med" len="med"/>
          <a:tailEnd type="arrow"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0.68047</cdr:x>
      <cdr:y>0.1598</cdr:y>
    </cdr:from>
    <cdr:to>
      <cdr:x>0.89199</cdr:x>
      <cdr:y>0.21911</cdr:y>
    </cdr:to>
    <cdr:sp macro="" textlink="">
      <cdr:nvSpPr>
        <cdr:cNvPr id="13" name="Straight Arrow Connector 12"/>
        <cdr:cNvSpPr/>
      </cdr:nvSpPr>
      <cdr:spPr>
        <a:xfrm xmlns:a="http://schemas.openxmlformats.org/drawingml/2006/main" flipV="1">
          <a:off x="5774269" y="821266"/>
          <a:ext cx="1794933" cy="304800"/>
        </a:xfrm>
        <a:prstGeom xmlns:a="http://schemas.openxmlformats.org/drawingml/2006/main" prst="straightConnector1">
          <a:avLst/>
        </a:prstGeom>
        <a:ln xmlns:a="http://schemas.openxmlformats.org/drawingml/2006/main" w="57150" cap="flat" cmpd="sng" algn="ctr">
          <a:solidFill>
            <a:srgbClr val="FF0000"/>
          </a:solidFill>
          <a:prstDash val="solid"/>
          <a:round/>
          <a:headEnd type="none" w="med" len="med"/>
          <a:tailEnd type="arrow"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10/30/11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190969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19</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35</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36</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37</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3</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7</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8</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9</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16</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17</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10/30/11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10/30/11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10/30/11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10/30/11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10/30/11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10/30/11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10/30/11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10/30/11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10/30/11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extLst>
      <p:ext uri="{BB962C8B-B14F-4D97-AF65-F5344CB8AC3E}">
        <p14:creationId xmlns:p14="http://schemas.microsoft.com/office/powerpoint/2010/main" val="977813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10/30/11</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1"/>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6" r:id="rId9"/>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29.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 Id="rId3" Type="http://schemas.openxmlformats.org/officeDocument/2006/relationships/chart" Target="../charts/char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tif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tif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tif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mate.engineering.iastate.edu/" TargetMode="External"/><Relationship Id="rId3" Type="http://schemas.openxmlformats.org/officeDocument/2006/relationships/hyperlink" Target="http://www.iowafloodcenter.org/"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mailto:gstakle@iastate.edu" TargetMode="External"/><Relationship Id="rId4" Type="http://schemas.openxmlformats.org/officeDocument/2006/relationships/hyperlink" Target="http://rcmlab.agron.iastate.edu/" TargetMode="External"/><Relationship Id="rId5" Type="http://schemas.openxmlformats.org/officeDocument/2006/relationships/hyperlink" Target="http://www.narccap.ucar.edu/" TargetMode="External"/><Relationship Id="rId6" Type="http://schemas.openxmlformats.org/officeDocument/2006/relationships/hyperlink" Target="http://climate.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oleObject" Target="../embeddings/oleObject1.bin"/><Relationship Id="rId7" Type="http://schemas.openxmlformats.org/officeDocument/2006/relationships/image" Target="../media/image8.png"/><Relationship Id="rId8" Type="http://schemas.openxmlformats.org/officeDocument/2006/relationships/oleObject" Target="../embeddings/oleObject2.bin"/><Relationship Id="rId9"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1262519" y="3183467"/>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6" name="Text Box 4"/>
          <p:cNvSpPr txBox="1">
            <a:spLocks noChangeArrowheads="1"/>
          </p:cNvSpPr>
          <p:nvPr/>
        </p:nvSpPr>
        <p:spPr bwMode="auto">
          <a:xfrm>
            <a:off x="1596564" y="5350933"/>
            <a:ext cx="5788764" cy="1384995"/>
          </a:xfrm>
          <a:prstGeom prst="rect">
            <a:avLst/>
          </a:prstGeom>
          <a:noFill/>
          <a:ln w="12700">
            <a:noFill/>
            <a:miter lim="800000"/>
            <a:headEnd/>
            <a:tailEnd/>
          </a:ln>
        </p:spPr>
        <p:txBody>
          <a:bodyPr wrap="none">
            <a:prstTxWarp prst="textNoShape">
              <a:avLst/>
            </a:prstTxWarp>
            <a:spAutoFit/>
          </a:bodyPr>
          <a:lstStyle/>
          <a:p>
            <a:pPr algn="ctr"/>
            <a:r>
              <a:rPr lang="en-US" sz="1400" b="1" dirty="0" smtClean="0">
                <a:solidFill>
                  <a:schemeClr val="bg1"/>
                </a:solidFill>
              </a:rPr>
              <a:t>Heartland Climate  Change Conference: </a:t>
            </a:r>
            <a:endParaRPr lang="en-US" sz="1400" dirty="0">
              <a:solidFill>
                <a:schemeClr val="bg1"/>
              </a:solidFill>
            </a:endParaRPr>
          </a:p>
          <a:p>
            <a:pPr algn="ctr"/>
            <a:r>
              <a:rPr lang="en-US" sz="1400" b="1" dirty="0" smtClean="0">
                <a:solidFill>
                  <a:schemeClr val="bg1"/>
                </a:solidFill>
              </a:rPr>
              <a:t>Agricultural Decision Making with a Water and Climate Change Perspective</a:t>
            </a:r>
            <a:endParaRPr lang="en-US" sz="1400" dirty="0">
              <a:solidFill>
                <a:schemeClr val="bg1"/>
              </a:solidFill>
            </a:endParaRPr>
          </a:p>
          <a:p>
            <a:pPr algn="ctr"/>
            <a:r>
              <a:rPr lang="en-US" sz="1400" dirty="0" smtClean="0">
                <a:solidFill>
                  <a:schemeClr val="bg1"/>
                </a:solidFill>
              </a:rPr>
              <a:t>1-3 November 2011</a:t>
            </a:r>
          </a:p>
          <a:p>
            <a:pPr algn="ctr"/>
            <a:r>
              <a:rPr lang="en-US" sz="1400" dirty="0" smtClean="0">
                <a:solidFill>
                  <a:schemeClr val="bg1"/>
                </a:solidFill>
              </a:rPr>
              <a:t>Lied Conference Center</a:t>
            </a:r>
          </a:p>
          <a:p>
            <a:pPr algn="ctr"/>
            <a:r>
              <a:rPr lang="en-US" sz="1400" dirty="0" smtClean="0">
                <a:solidFill>
                  <a:schemeClr val="bg1"/>
                </a:solidFill>
              </a:rPr>
              <a:t>Nebraska City, NE </a:t>
            </a:r>
            <a:endParaRPr lang="en-US" sz="1400" dirty="0">
              <a:solidFill>
                <a:schemeClr val="bg1"/>
              </a:solidFill>
            </a:endParaRPr>
          </a:p>
          <a:p>
            <a:pPr algn="ctr"/>
            <a:endParaRPr lang="en-US" sz="1400" dirty="0">
              <a:solidFill>
                <a:schemeClr val="bg1"/>
              </a:solidFill>
            </a:endParaRPr>
          </a:p>
        </p:txBody>
      </p:sp>
      <p:sp>
        <p:nvSpPr>
          <p:cNvPr id="7" name="Rectangle 2"/>
          <p:cNvSpPr>
            <a:spLocks noGrp="1" noChangeArrowheads="1"/>
          </p:cNvSpPr>
          <p:nvPr>
            <p:ph type="ctrTitle"/>
          </p:nvPr>
        </p:nvSpPr>
        <p:spPr>
          <a:xfrm>
            <a:off x="0" y="1456267"/>
            <a:ext cx="9144000" cy="1371600"/>
          </a:xfrm>
          <a:effectLst>
            <a:outerShdw blurRad="50800" dist="25399" dir="16200000" algn="ctr" rotWithShape="0">
              <a:srgbClr val="FFFFFF">
                <a:alpha val="75000"/>
              </a:srgbClr>
            </a:outerShdw>
          </a:effectLst>
        </p:spPr>
        <p:txBody>
          <a:bodyPr>
            <a:noAutofit/>
          </a:bodyPr>
          <a:lstStyle/>
          <a:p>
            <a:pPr>
              <a:defRPr/>
            </a:pPr>
            <a:r>
              <a:rPr lang="en-US" sz="4000" b="1" dirty="0" smtClean="0"/>
              <a:t>Climate Change </a:t>
            </a:r>
            <a:r>
              <a:rPr lang="en-US" sz="4000" dirty="0" smtClean="0"/>
              <a:t>Science:</a:t>
            </a:r>
            <a:br>
              <a:rPr lang="en-US" sz="4000" dirty="0" smtClean="0"/>
            </a:br>
            <a:r>
              <a:rPr lang="en-US" sz="3200" dirty="0" smtClean="0"/>
              <a:t>A Basis for Agricultural Decision-Making</a:t>
            </a:r>
            <a:r>
              <a:rPr lang="en-US" sz="3200" b="1" dirty="0" smtClean="0"/>
              <a:t/>
            </a:r>
            <a:br>
              <a:rPr lang="en-US" sz="3200" b="1" dirty="0" smtClean="0"/>
            </a:br>
            <a:endParaRPr lang="en-US" sz="3200" b="1" dirty="0" smtClean="0">
              <a:latin typeface="Times New Roman"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2353733" y="1515533"/>
            <a:ext cx="6593417" cy="5071534"/>
          </a:xfrm>
        </p:spPr>
        <p:txBody>
          <a:bodyPr>
            <a:normAutofit/>
          </a:bodyPr>
          <a:lstStyle/>
          <a:p>
            <a:pPr>
              <a:lnSpc>
                <a:spcPct val="90000"/>
              </a:lnSpc>
              <a:buFont typeface="Wingdings" charset="2"/>
              <a:buChar char=""/>
              <a:defRPr/>
            </a:pPr>
            <a:r>
              <a:rPr lang="en-US" sz="28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28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dirty="0" smtClean="0">
                <a:solidFill>
                  <a:srgbClr val="2A3F9C"/>
                </a:solidFill>
                <a:latin typeface="Arial" charset="0"/>
              </a:rPr>
              <a:t>Adaptation already is happening</a:t>
            </a:r>
            <a:endParaRPr lang="en-US" sz="2800" dirty="0" smtClean="0">
              <a:solidFill>
                <a:srgbClr val="2A3F9C"/>
              </a:solidFill>
              <a:latin typeface="Arial" charset="0"/>
            </a:endParaRPr>
          </a:p>
          <a:p>
            <a:pPr>
              <a:lnSpc>
                <a:spcPct val="90000"/>
              </a:lnSpc>
              <a:buFont typeface="Wingdings" charset="2"/>
              <a:buChar char=""/>
              <a:defRPr/>
            </a:pPr>
            <a:r>
              <a:rPr lang="en-US" sz="2800" dirty="0" smtClean="0">
                <a:solidFill>
                  <a:srgbClr val="2A3F9C"/>
                </a:solidFill>
                <a:latin typeface="Arial" charset="0"/>
              </a:rPr>
              <a:t>Mitigation </a:t>
            </a:r>
            <a:r>
              <a:rPr lang="en-US" dirty="0" smtClean="0">
                <a:solidFill>
                  <a:srgbClr val="2A3F9C"/>
                </a:solidFill>
                <a:latin typeface="Arial" charset="0"/>
              </a:rPr>
              <a:t>must be a priority</a:t>
            </a:r>
          </a:p>
          <a:p>
            <a:pPr>
              <a:lnSpc>
                <a:spcPct val="90000"/>
              </a:lnSpc>
              <a:buFont typeface="Wingdings" charset="2"/>
              <a:buChar char=""/>
              <a:defRPr/>
            </a:pPr>
            <a:r>
              <a:rPr lang="en-US" sz="2800" dirty="0" smtClean="0">
                <a:solidFill>
                  <a:srgbClr val="2A3F9C"/>
                </a:solidFill>
                <a:latin typeface="Arial" charset="0"/>
              </a:rPr>
              <a:t>How do we communicate the urgency of addressing climate change to a skeptical or disengaged public?</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7606" y="4792662"/>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773239" y="4129882"/>
            <a:ext cx="1325563" cy="1"/>
          </a:xfrm>
          <a:prstGeom prst="straightConnector1">
            <a:avLst/>
          </a:prstGeom>
          <a:noFill/>
          <a:ln w="57150">
            <a:solidFill>
              <a:schemeClr val="bg1"/>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ll Soil temps.tiff"/>
          <p:cNvPicPr>
            <a:picLocks noChangeAspect="1"/>
          </p:cNvPicPr>
          <p:nvPr/>
        </p:nvPicPr>
        <p:blipFill>
          <a:blip r:embed="rId2"/>
          <a:stretch>
            <a:fillRect/>
          </a:stretch>
        </p:blipFill>
        <p:spPr>
          <a:xfrm>
            <a:off x="361950" y="1608667"/>
            <a:ext cx="8420100" cy="4826000"/>
          </a:xfrm>
          <a:prstGeom prst="rect">
            <a:avLst/>
          </a:prstGeom>
        </p:spPr>
      </p:pic>
      <p:sp>
        <p:nvSpPr>
          <p:cNvPr id="2" name="TextBox 1"/>
          <p:cNvSpPr txBox="1"/>
          <p:nvPr/>
        </p:nvSpPr>
        <p:spPr>
          <a:xfrm>
            <a:off x="0" y="1185332"/>
            <a:ext cx="9143999" cy="461665"/>
          </a:xfrm>
          <a:prstGeom prst="rect">
            <a:avLst/>
          </a:prstGeom>
          <a:noFill/>
        </p:spPr>
        <p:txBody>
          <a:bodyPr wrap="square" rtlCol="0">
            <a:spAutoFit/>
          </a:bodyPr>
          <a:lstStyle/>
          <a:p>
            <a:pPr algn="ctr"/>
            <a:r>
              <a:rPr lang="en-US" sz="2400" b="1" dirty="0" smtClean="0"/>
              <a:t>First Date Iowa’s Average Fall 4-inch </a:t>
            </a:r>
            <a:r>
              <a:rPr lang="en-US" sz="2400" b="1" dirty="0"/>
              <a:t>S</a:t>
            </a:r>
            <a:r>
              <a:rPr lang="en-US" sz="2400" b="1" dirty="0" smtClean="0"/>
              <a:t>oil Temperature </a:t>
            </a:r>
            <a:r>
              <a:rPr lang="en-US" sz="2400" b="1" dirty="0"/>
              <a:t>W</a:t>
            </a:r>
            <a:r>
              <a:rPr lang="en-US" sz="2400" b="1" dirty="0" smtClean="0"/>
              <a:t>as </a:t>
            </a:r>
            <a:r>
              <a:rPr lang="en-US" sz="2400" b="1" dirty="0"/>
              <a:t>B</a:t>
            </a:r>
            <a:r>
              <a:rPr lang="en-US" sz="2400" b="1" dirty="0" smtClean="0"/>
              <a:t>elow 50</a:t>
            </a:r>
            <a:r>
              <a:rPr lang="en-US" sz="2400" b="1" baseline="30000" dirty="0" smtClean="0"/>
              <a:t>o</a:t>
            </a:r>
            <a:r>
              <a:rPr lang="en-US" sz="2400" b="1" dirty="0" smtClean="0"/>
              <a:t>F</a:t>
            </a:r>
            <a:endParaRPr lang="en-US" sz="2400" b="1" dirty="0"/>
          </a:p>
        </p:txBody>
      </p:sp>
      <p:sp>
        <p:nvSpPr>
          <p:cNvPr id="3" name="TextBox 2"/>
          <p:cNvSpPr txBox="1"/>
          <p:nvPr/>
        </p:nvSpPr>
        <p:spPr>
          <a:xfrm>
            <a:off x="5525589" y="6462468"/>
            <a:ext cx="3478424" cy="369332"/>
          </a:xfrm>
          <a:prstGeom prst="rect">
            <a:avLst/>
          </a:prstGeom>
          <a:noFill/>
        </p:spPr>
        <p:txBody>
          <a:bodyPr wrap="none" rtlCol="0">
            <a:spAutoFit/>
          </a:bodyPr>
          <a:lstStyle/>
          <a:p>
            <a:r>
              <a:rPr lang="en-US" dirty="0" smtClean="0"/>
              <a:t>Iowa </a:t>
            </a:r>
            <a:r>
              <a:rPr lang="en-US" dirty="0"/>
              <a:t>Environmental </a:t>
            </a:r>
            <a:r>
              <a:rPr lang="en-US" dirty="0" err="1"/>
              <a:t>Mesonet</a:t>
            </a:r>
            <a:r>
              <a:rPr lang="en-US" dirty="0"/>
              <a:t> </a:t>
            </a:r>
            <a:r>
              <a:rPr lang="en-US" dirty="0" smtClean="0"/>
              <a:t>2010 </a:t>
            </a:r>
            <a:endParaRPr lang="en-US" dirty="0"/>
          </a:p>
        </p:txBody>
      </p:sp>
    </p:spTree>
    <p:extLst>
      <p:ext uri="{BB962C8B-B14F-4D97-AF65-F5344CB8AC3E}">
        <p14:creationId xmlns:p14="http://schemas.microsoft.com/office/powerpoint/2010/main" val="5954569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pic>
        <p:nvPicPr>
          <p:cNvPr id="4" name="Picture 3" descr="StatewideFrostFree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4143"/>
            <a:ext cx="9120738" cy="4823857"/>
          </a:xfrm>
          <a:prstGeom prst="rect">
            <a:avLst/>
          </a:prstGeom>
        </p:spPr>
      </p:pic>
    </p:spTree>
    <p:extLst>
      <p:ext uri="{BB962C8B-B14F-4D97-AF65-F5344CB8AC3E}">
        <p14:creationId xmlns:p14="http://schemas.microsoft.com/office/powerpoint/2010/main" val="29757793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ewideExtremeHeat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 y="2103140"/>
            <a:ext cx="9109444" cy="4758267"/>
          </a:xfrm>
          <a:prstGeom prst="rect">
            <a:avLst/>
          </a:prstGeom>
        </p:spPr>
      </p:pic>
      <p:sp>
        <p:nvSpPr>
          <p:cNvPr id="5"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9" name="TextBox 3"/>
          <p:cNvSpPr txBox="1">
            <a:spLocks noChangeArrowheads="1"/>
          </p:cNvSpPr>
          <p:nvPr/>
        </p:nvSpPr>
        <p:spPr bwMode="auto">
          <a:xfrm>
            <a:off x="209550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10" name="TextBox 3"/>
          <p:cNvSpPr txBox="1">
            <a:spLocks noChangeArrowheads="1"/>
          </p:cNvSpPr>
          <p:nvPr/>
        </p:nvSpPr>
        <p:spPr bwMode="auto">
          <a:xfrm>
            <a:off x="440690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3" name="TextBox 3"/>
          <p:cNvSpPr txBox="1">
            <a:spLocks noChangeArrowheads="1"/>
          </p:cNvSpPr>
          <p:nvPr/>
        </p:nvSpPr>
        <p:spPr bwMode="auto">
          <a:xfrm>
            <a:off x="7696200" y="5498442"/>
            <a:ext cx="1016000" cy="369332"/>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2011</a:t>
            </a:r>
            <a:r>
              <a:rPr lang="en-US" sz="1800" dirty="0" smtClean="0"/>
              <a:t>:  </a:t>
            </a:r>
            <a:r>
              <a:rPr lang="en-US" dirty="0" smtClean="0"/>
              <a:t>0</a:t>
            </a:r>
            <a:endParaRPr lang="en-US" sz="1800" dirty="0"/>
          </a:p>
        </p:txBody>
      </p:sp>
    </p:spTree>
    <p:extLst>
      <p:ext uri="{BB962C8B-B14F-4D97-AF65-F5344CB8AC3E}">
        <p14:creationId xmlns:p14="http://schemas.microsoft.com/office/powerpoint/2010/main" val="208410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ewideExtremeHeat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 y="2103140"/>
            <a:ext cx="9109444" cy="4758267"/>
          </a:xfrm>
          <a:prstGeom prst="rect">
            <a:avLst/>
          </a:prstGeom>
        </p:spPr>
      </p:pic>
      <p:sp>
        <p:nvSpPr>
          <p:cNvPr id="5"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9" name="TextBox 3"/>
          <p:cNvSpPr txBox="1">
            <a:spLocks noChangeArrowheads="1"/>
          </p:cNvSpPr>
          <p:nvPr/>
        </p:nvSpPr>
        <p:spPr bwMode="auto">
          <a:xfrm>
            <a:off x="209550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10" name="TextBox 3"/>
          <p:cNvSpPr txBox="1">
            <a:spLocks noChangeArrowheads="1"/>
          </p:cNvSpPr>
          <p:nvPr/>
        </p:nvSpPr>
        <p:spPr bwMode="auto">
          <a:xfrm>
            <a:off x="440690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1" name="TextBox 11"/>
          <p:cNvSpPr txBox="1">
            <a:spLocks noChangeArrowheads="1"/>
          </p:cNvSpPr>
          <p:nvPr/>
        </p:nvSpPr>
        <p:spPr bwMode="auto">
          <a:xfrm>
            <a:off x="4902200" y="4118969"/>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23 </a:t>
            </a:r>
            <a:r>
              <a:rPr lang="en-US" sz="1800" dirty="0"/>
              <a:t>years</a:t>
            </a:r>
          </a:p>
        </p:txBody>
      </p:sp>
      <p:sp>
        <p:nvSpPr>
          <p:cNvPr id="12" name="Left Brace 9"/>
          <p:cNvSpPr>
            <a:spLocks/>
          </p:cNvSpPr>
          <p:nvPr/>
        </p:nvSpPr>
        <p:spPr bwMode="auto">
          <a:xfrm rot="5400000">
            <a:off x="6305550" y="3078627"/>
            <a:ext cx="762000" cy="40513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3" name="TextBox 3"/>
          <p:cNvSpPr txBox="1">
            <a:spLocks noChangeArrowheads="1"/>
          </p:cNvSpPr>
          <p:nvPr/>
        </p:nvSpPr>
        <p:spPr bwMode="auto">
          <a:xfrm>
            <a:off x="7696200" y="5498442"/>
            <a:ext cx="1016000" cy="369332"/>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2011</a:t>
            </a:r>
            <a:r>
              <a:rPr lang="en-US" sz="1800" dirty="0" smtClean="0"/>
              <a:t>:  </a:t>
            </a:r>
            <a:r>
              <a:rPr lang="en-US" dirty="0" smtClean="0"/>
              <a:t>0</a:t>
            </a:r>
            <a:endParaRPr lang="en-US" sz="1800" dirty="0"/>
          </a:p>
        </p:txBody>
      </p:sp>
    </p:spTree>
    <p:extLst>
      <p:ext uri="{BB962C8B-B14F-4D97-AF65-F5344CB8AC3E}">
        <p14:creationId xmlns:p14="http://schemas.microsoft.com/office/powerpoint/2010/main" val="3833391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1093"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1094"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1095"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1096"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716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57413"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57414"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57415"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57416"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Oval 5"/>
          <p:cNvSpPr/>
          <p:nvPr/>
        </p:nvSpPr>
        <p:spPr>
          <a:xfrm>
            <a:off x="4824700" y="3714047"/>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118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extLst>
      <p:ext uri="{BB962C8B-B14F-4D97-AF65-F5344CB8AC3E}">
        <p14:creationId xmlns:p14="http://schemas.microsoft.com/office/powerpoint/2010/main" val="35312694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5234319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30571539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270931" y="1718734"/>
          <a:ext cx="8485717" cy="51392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252629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sp>
        <p:nvSpPr>
          <p:cNvPr id="12"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spTree>
    <p:extLst>
      <p:ext uri="{BB962C8B-B14F-4D97-AF65-F5344CB8AC3E}">
        <p14:creationId xmlns:p14="http://schemas.microsoft.com/office/powerpoint/2010/main" val="12598374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sp>
        <p:nvSpPr>
          <p:cNvPr id="5"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cxnSp>
        <p:nvCxnSpPr>
          <p:cNvPr id="10" name="Straight Connector 9"/>
          <p:cNvCxnSpPr/>
          <p:nvPr/>
        </p:nvCxnSpPr>
        <p:spPr>
          <a:xfrm flipH="1" flipV="1">
            <a:off x="4762500" y="2731532"/>
            <a:ext cx="12700" cy="32281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746340" y="2832100"/>
            <a:ext cx="301660" cy="369332"/>
          </a:xfrm>
          <a:prstGeom prst="rect">
            <a:avLst/>
          </a:prstGeom>
          <a:noFill/>
        </p:spPr>
        <p:txBody>
          <a:bodyPr wrap="none" rtlCol="0">
            <a:spAutoFit/>
          </a:bodyPr>
          <a:lstStyle/>
          <a:p>
            <a:r>
              <a:rPr lang="en-US" b="1" dirty="0">
                <a:solidFill>
                  <a:srgbClr val="FF0000"/>
                </a:solidFill>
              </a:rPr>
              <a:t>0</a:t>
            </a:r>
          </a:p>
        </p:txBody>
      </p:sp>
      <p:sp>
        <p:nvSpPr>
          <p:cNvPr id="13" name="TextBox 12"/>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
        <p:nvSpPr>
          <p:cNvPr id="15" name="TextBox 14"/>
          <p:cNvSpPr txBox="1"/>
          <p:nvPr/>
        </p:nvSpPr>
        <p:spPr>
          <a:xfrm>
            <a:off x="6546815" y="2844800"/>
            <a:ext cx="301660" cy="369332"/>
          </a:xfrm>
          <a:prstGeom prst="rect">
            <a:avLst/>
          </a:prstGeom>
          <a:noFill/>
        </p:spPr>
        <p:txBody>
          <a:bodyPr wrap="none" rtlCol="0">
            <a:spAutoFit/>
          </a:bodyPr>
          <a:lstStyle/>
          <a:p>
            <a:r>
              <a:rPr lang="en-US" b="1" dirty="0">
                <a:solidFill>
                  <a:srgbClr val="FF0000"/>
                </a:solidFill>
              </a:rPr>
              <a:t>9</a:t>
            </a:r>
          </a:p>
        </p:txBody>
      </p:sp>
    </p:spTree>
    <p:extLst>
      <p:ext uri="{BB962C8B-B14F-4D97-AF65-F5344CB8AC3E}">
        <p14:creationId xmlns:p14="http://schemas.microsoft.com/office/powerpoint/2010/main" val="10048663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61870" y="3129633"/>
            <a:ext cx="774571" cy="246221"/>
          </a:xfrm>
          <a:prstGeom prst="rect">
            <a:avLst/>
          </a:prstGeom>
          <a:noFill/>
        </p:spPr>
        <p:txBody>
          <a:bodyPr wrap="none" rtlCol="0">
            <a:spAutoFit/>
          </a:bodyPr>
          <a:lstStyle/>
          <a:p>
            <a:r>
              <a:rPr lang="en-US" sz="1000" dirty="0" smtClean="0">
                <a:solidFill>
                  <a:srgbClr val="708F24"/>
                </a:solidFill>
              </a:rPr>
              <a:t>2010 so far</a:t>
            </a:r>
            <a:endParaRPr lang="en-US" sz="1000" dirty="0">
              <a:solidFill>
                <a:srgbClr val="708F24"/>
              </a:solidFill>
            </a:endParaRPr>
          </a:p>
        </p:txBody>
      </p:sp>
      <p:cxnSp>
        <p:nvCxnSpPr>
          <p:cNvPr id="9" name="Straight Arrow Connector 8"/>
          <p:cNvCxnSpPr/>
          <p:nvPr/>
        </p:nvCxnSpPr>
        <p:spPr>
          <a:xfrm>
            <a:off x="8636000" y="3317875"/>
            <a:ext cx="204763" cy="20002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Moine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5727700"/>
          </a:xfrm>
          <a:prstGeom prst="rect">
            <a:avLst/>
          </a:prstGeom>
        </p:spPr>
      </p:pic>
      <p:sp>
        <p:nvSpPr>
          <p:cNvPr id="6" name="TextBox 5"/>
          <p:cNvSpPr txBox="1"/>
          <p:nvPr/>
        </p:nvSpPr>
        <p:spPr>
          <a:xfrm>
            <a:off x="1894593" y="5583517"/>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cxnSp>
        <p:nvCxnSpPr>
          <p:cNvPr id="7" name="Straight Arrow Connector 6"/>
          <p:cNvCxnSpPr/>
          <p:nvPr/>
        </p:nvCxnSpPr>
        <p:spPr>
          <a:xfrm flipH="1" flipV="1">
            <a:off x="750449" y="4851401"/>
            <a:ext cx="1144144" cy="944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9916" y="5583517"/>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cxnSp>
        <p:nvCxnSpPr>
          <p:cNvPr id="9" name="Straight Arrow Connector 8"/>
          <p:cNvCxnSpPr/>
          <p:nvPr/>
        </p:nvCxnSpPr>
        <p:spPr>
          <a:xfrm flipV="1">
            <a:off x="8160775" y="4381501"/>
            <a:ext cx="492160" cy="120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80468" y="5583517"/>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spTree>
    <p:extLst>
      <p:ext uri="{BB962C8B-B14F-4D97-AF65-F5344CB8AC3E}">
        <p14:creationId xmlns:p14="http://schemas.microsoft.com/office/powerpoint/2010/main" val="6740844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Moine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5727700"/>
          </a:xfrm>
          <a:prstGeom prst="rect">
            <a:avLst/>
          </a:prstGeom>
        </p:spPr>
      </p:pic>
      <p:cxnSp>
        <p:nvCxnSpPr>
          <p:cNvPr id="3" name="Straight Connector 2"/>
          <p:cNvCxnSpPr/>
          <p:nvPr/>
        </p:nvCxnSpPr>
        <p:spPr>
          <a:xfrm flipH="1" flipV="1">
            <a:off x="4660900" y="2844800"/>
            <a:ext cx="12700" cy="31149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94593" y="5583517"/>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cxnSp>
        <p:nvCxnSpPr>
          <p:cNvPr id="7" name="Straight Arrow Connector 6"/>
          <p:cNvCxnSpPr/>
          <p:nvPr/>
        </p:nvCxnSpPr>
        <p:spPr>
          <a:xfrm flipH="1" flipV="1">
            <a:off x="750449" y="4851401"/>
            <a:ext cx="1144144" cy="944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9916" y="5583517"/>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cxnSp>
        <p:nvCxnSpPr>
          <p:cNvPr id="9" name="Straight Arrow Connector 8"/>
          <p:cNvCxnSpPr/>
          <p:nvPr/>
        </p:nvCxnSpPr>
        <p:spPr>
          <a:xfrm flipV="1">
            <a:off x="8160775" y="4381501"/>
            <a:ext cx="492160" cy="120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80468" y="5583517"/>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sp>
        <p:nvSpPr>
          <p:cNvPr id="16" name="TextBox 15"/>
          <p:cNvSpPr txBox="1"/>
          <p:nvPr/>
        </p:nvSpPr>
        <p:spPr>
          <a:xfrm>
            <a:off x="3098800" y="2857500"/>
            <a:ext cx="301660" cy="369332"/>
          </a:xfrm>
          <a:prstGeom prst="rect">
            <a:avLst/>
          </a:prstGeom>
          <a:noFill/>
        </p:spPr>
        <p:txBody>
          <a:bodyPr wrap="none" rtlCol="0">
            <a:spAutoFit/>
          </a:bodyPr>
          <a:lstStyle/>
          <a:p>
            <a:r>
              <a:rPr lang="en-US" b="1" dirty="0">
                <a:solidFill>
                  <a:srgbClr val="FF0000"/>
                </a:solidFill>
              </a:rPr>
              <a:t>2</a:t>
            </a:r>
          </a:p>
        </p:txBody>
      </p:sp>
      <p:sp>
        <p:nvSpPr>
          <p:cNvPr id="17" name="TextBox 16"/>
          <p:cNvSpPr txBox="1"/>
          <p:nvPr/>
        </p:nvSpPr>
        <p:spPr>
          <a:xfrm>
            <a:off x="5676900" y="2858532"/>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12" name="TextBox 11"/>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Tree>
    <p:extLst>
      <p:ext uri="{BB962C8B-B14F-4D97-AF65-F5344CB8AC3E}">
        <p14:creationId xmlns:p14="http://schemas.microsoft.com/office/powerpoint/2010/main" val="206363979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lly2.jpg"/>
          <p:cNvPicPr>
            <a:picLocks noChangeAspect="1"/>
          </p:cNvPicPr>
          <p:nvPr/>
        </p:nvPicPr>
        <p:blipFill>
          <a:blip r:embed="rId2"/>
          <a:stretch>
            <a:fillRect/>
          </a:stretch>
        </p:blipFill>
        <p:spPr>
          <a:xfrm>
            <a:off x="-1" y="1143000"/>
            <a:ext cx="9144001" cy="5727700"/>
          </a:xfrm>
          <a:prstGeom prst="rect">
            <a:avLst/>
          </a:prstGeom>
        </p:spPr>
      </p:pic>
      <p:sp>
        <p:nvSpPr>
          <p:cNvPr id="3" name="TextBox 2"/>
          <p:cNvSpPr txBox="1"/>
          <p:nvPr/>
        </p:nvSpPr>
        <p:spPr>
          <a:xfrm>
            <a:off x="-1" y="6488668"/>
            <a:ext cx="2286001" cy="307777"/>
          </a:xfrm>
          <a:prstGeom prst="rect">
            <a:avLst/>
          </a:prstGeom>
          <a:solidFill>
            <a:srgbClr val="FFFFFF"/>
          </a:solidFill>
        </p:spPr>
        <p:txBody>
          <a:bodyPr wrap="square" rtlCol="0">
            <a:spAutoFit/>
          </a:bodyPr>
          <a:lstStyle/>
          <a:p>
            <a:r>
              <a:rPr lang="en-US" sz="1400" dirty="0" smtClean="0"/>
              <a:t>Photo courtesy of RM Cruse</a:t>
            </a:r>
            <a:endParaRPr lang="en-US" sz="1400" dirty="0"/>
          </a:p>
        </p:txBody>
      </p:sp>
    </p:spTree>
    <p:extLst>
      <p:ext uri="{BB962C8B-B14F-4D97-AF65-F5344CB8AC3E}">
        <p14:creationId xmlns:p14="http://schemas.microsoft.com/office/powerpoint/2010/main" val="9080436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76759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Tree>
    <p:extLst>
      <p:ext uri="{BB962C8B-B14F-4D97-AF65-F5344CB8AC3E}">
        <p14:creationId xmlns:p14="http://schemas.microsoft.com/office/powerpoint/2010/main" val="39206918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4824700" y="1360314"/>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00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399" y="4026775"/>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0067AC"/>
                </a:solidFill>
              </a:rPr>
              <a:t>(22% increase)</a:t>
            </a:r>
            <a:endParaRPr lang="en-US" b="1" dirty="0">
              <a:solidFill>
                <a:srgbClr val="0067AC"/>
              </a:solidFill>
            </a:endParaRPr>
          </a:p>
        </p:txBody>
      </p:sp>
      <p:sp>
        <p:nvSpPr>
          <p:cNvPr id="7" name="TextBox 6"/>
          <p:cNvSpPr txBox="1"/>
          <p:nvPr/>
        </p:nvSpPr>
        <p:spPr>
          <a:xfrm>
            <a:off x="5058066" y="4026775"/>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endParaRPr lang="en-US" b="1" dirty="0">
              <a:solidFill>
                <a:srgbClr val="8434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Arrow Connector 2"/>
          <p:cNvCxnSpPr/>
          <p:nvPr/>
        </p:nvCxnSpPr>
        <p:spPr>
          <a:xfrm flipH="1">
            <a:off x="4385733" y="4026775"/>
            <a:ext cx="1" cy="700395"/>
          </a:xfrm>
          <a:prstGeom prst="straightConnector1">
            <a:avLst/>
          </a:prstGeom>
          <a:ln w="5715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676800" y="4017432"/>
            <a:ext cx="1" cy="700395"/>
          </a:xfrm>
          <a:prstGeom prst="straightConnector1">
            <a:avLst/>
          </a:prstGeom>
          <a:ln w="57150" cmpd="sng">
            <a:solidFill>
              <a:srgbClr val="8434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0407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2554545"/>
          </a:xfrm>
          <a:prstGeom prst="rect">
            <a:avLst/>
          </a:prstGeom>
          <a:noFill/>
        </p:spPr>
        <p:txBody>
          <a:bodyPr wrap="square" rtlCol="0">
            <a:spAutoFit/>
          </a:bodyPr>
          <a:lstStyle/>
          <a:p>
            <a:pPr algn="ctr"/>
            <a:r>
              <a:rPr lang="en-US" sz="3200" b="1" dirty="0" smtClean="0">
                <a:solidFill>
                  <a:srgbClr val="0067AC"/>
                </a:solidFill>
              </a:rPr>
              <a:t>Climate trends of the recent past have low statistical significance.  Nevertheless, they have forced significant adaptation for Iowa farmers and communities:</a:t>
            </a:r>
          </a:p>
          <a:p>
            <a:pPr algn="ctr"/>
            <a:endParaRPr lang="en-US" sz="3200" b="1" dirty="0" smtClean="0">
              <a:solidFill>
                <a:srgbClr val="0067AC"/>
              </a:solidFill>
            </a:endParaRPr>
          </a:p>
        </p:txBody>
      </p:sp>
    </p:spTree>
    <p:extLst>
      <p:ext uri="{BB962C8B-B14F-4D97-AF65-F5344CB8AC3E}">
        <p14:creationId xmlns:p14="http://schemas.microsoft.com/office/powerpoint/2010/main" val="377922804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5509200"/>
          </a:xfrm>
          <a:prstGeom prst="rect">
            <a:avLst/>
          </a:prstGeom>
          <a:noFill/>
        </p:spPr>
        <p:txBody>
          <a:bodyPr wrap="square" rtlCol="0">
            <a:spAutoFit/>
          </a:bodyPr>
          <a:lstStyle/>
          <a:p>
            <a:pPr algn="ctr"/>
            <a:r>
              <a:rPr lang="en-US" sz="3200" b="1" dirty="0" smtClean="0">
                <a:solidFill>
                  <a:srgbClr val="0067AC"/>
                </a:solidFill>
              </a:rPr>
              <a:t>Climate trends of the recent past have low statistical significance.  Nevertheless, they have forced significant adaptation for Iowa farmers and communities:</a:t>
            </a:r>
          </a:p>
          <a:p>
            <a:pPr algn="ctr"/>
            <a:endParaRPr lang="en-US" sz="3200" b="1" dirty="0">
              <a:solidFill>
                <a:srgbClr val="0067AC"/>
              </a:solidFill>
            </a:endParaRPr>
          </a:p>
          <a:p>
            <a:pPr algn="ctr"/>
            <a:r>
              <a:rPr lang="en-US" sz="3200" b="1" dirty="0">
                <a:solidFill>
                  <a:srgbClr val="0067AC"/>
                </a:solidFill>
              </a:rPr>
              <a:t>Even climate trends of </a:t>
            </a:r>
            <a:r>
              <a:rPr lang="en-US" sz="3200" b="1" i="1" dirty="0">
                <a:solidFill>
                  <a:srgbClr val="FF0000"/>
                </a:solidFill>
              </a:rPr>
              <a:t>low statistical significance</a:t>
            </a:r>
            <a:r>
              <a:rPr lang="en-US" sz="3200" b="1" dirty="0">
                <a:solidFill>
                  <a:srgbClr val="0067AC"/>
                </a:solidFill>
              </a:rPr>
              <a:t> can have impacts of </a:t>
            </a:r>
            <a:r>
              <a:rPr lang="en-US" sz="3200" b="1" i="1" dirty="0">
                <a:solidFill>
                  <a:srgbClr val="FF0000"/>
                </a:solidFill>
              </a:rPr>
              <a:t>high </a:t>
            </a:r>
            <a:r>
              <a:rPr lang="en-US" sz="3200" b="1" i="1" dirty="0" smtClean="0">
                <a:solidFill>
                  <a:srgbClr val="FF0000"/>
                </a:solidFill>
              </a:rPr>
              <a:t>significance to Iowa agriculture and communities</a:t>
            </a:r>
            <a:endParaRPr lang="en-US" sz="3200" b="1" i="1" dirty="0">
              <a:solidFill>
                <a:srgbClr val="FF0000"/>
              </a:solidFill>
            </a:endParaRPr>
          </a:p>
          <a:p>
            <a:pPr algn="ctr"/>
            <a:endParaRPr lang="en-US" sz="3200" b="1" dirty="0" smtClean="0">
              <a:solidFill>
                <a:srgbClr val="0067AC"/>
              </a:solidFill>
            </a:endParaRPr>
          </a:p>
          <a:p>
            <a:pPr algn="ctr"/>
            <a:endParaRPr lang="en-US" sz="3200" b="1" dirty="0" smtClean="0">
              <a:solidFill>
                <a:srgbClr val="0067AC"/>
              </a:solidFill>
            </a:endParaRPr>
          </a:p>
        </p:txBody>
      </p:sp>
    </p:spTree>
    <p:extLst>
      <p:ext uri="{BB962C8B-B14F-4D97-AF65-F5344CB8AC3E}">
        <p14:creationId xmlns:p14="http://schemas.microsoft.com/office/powerpoint/2010/main" val="322579736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Iowa Agricultural Producers are </a:t>
            </a:r>
            <a:r>
              <a:rPr lang="en-US" dirty="0" smtClean="0"/>
              <a:t>Adapting to Climate Change</a:t>
            </a:r>
            <a:r>
              <a:rPr lang="en-US" sz="3600" dirty="0" smtClean="0"/>
              <a:t>:</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 thereby reducing fuel costs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extLst>
      <p:ext uri="{BB962C8B-B14F-4D97-AF65-F5344CB8AC3E}">
        <p14:creationId xmlns:p14="http://schemas.microsoft.com/office/powerpoint/2010/main" val="96322873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8933"/>
            <a:ext cx="8534400" cy="1143000"/>
          </a:xfrm>
        </p:spPr>
        <p:txBody>
          <a:bodyPr>
            <a:normAutofit/>
          </a:bodyPr>
          <a:lstStyle/>
          <a:p>
            <a:pPr>
              <a:defRPr/>
            </a:pPr>
            <a:r>
              <a:rPr lang="en-US" dirty="0" smtClean="0"/>
              <a:t>Other Agricultural Impacts</a:t>
            </a:r>
            <a:r>
              <a:rPr lang="en-US" sz="3600" dirty="0" smtClean="0"/>
              <a:t>:</a:t>
            </a:r>
            <a:endParaRPr lang="en-US" sz="3600" dirty="0"/>
          </a:p>
        </p:txBody>
      </p:sp>
      <p:sp>
        <p:nvSpPr>
          <p:cNvPr id="3" name="Content Placeholder 2"/>
          <p:cNvSpPr>
            <a:spLocks noGrp="1"/>
          </p:cNvSpPr>
          <p:nvPr>
            <p:ph idx="1"/>
          </p:nvPr>
        </p:nvSpPr>
        <p:spPr>
          <a:xfrm>
            <a:off x="1371600" y="2167467"/>
            <a:ext cx="7391400" cy="4013475"/>
          </a:xfrm>
        </p:spPr>
        <p:txBody>
          <a:bodyPr>
            <a:normAutofit fontScale="92500" lnSpcReduction="20000"/>
          </a:bodyPr>
          <a:lstStyle/>
          <a:p>
            <a:pPr>
              <a:buFont typeface="Wingdings" pitchFamily="-112" charset="2"/>
              <a:buChar char=""/>
              <a:defRPr/>
            </a:pPr>
            <a:r>
              <a:rPr lang="en-US" sz="2000" dirty="0" smtClean="0">
                <a:solidFill>
                  <a:srgbClr val="0067AC"/>
                </a:solidFill>
              </a:rPr>
              <a:t>Carbon dioxide fertilization in field studies:  </a:t>
            </a:r>
            <a:r>
              <a:rPr lang="en-US" sz="2000" dirty="0" smtClean="0">
                <a:solidFill>
                  <a:srgbClr val="708F24"/>
                </a:solidFill>
              </a:rPr>
              <a:t>corn - little or none, soybeans – up to 14% </a:t>
            </a:r>
          </a:p>
          <a:p>
            <a:pPr>
              <a:buFont typeface="Wingdings" pitchFamily="-112" charset="2"/>
              <a:buChar char=""/>
              <a:defRPr/>
            </a:pPr>
            <a:r>
              <a:rPr lang="en-US" sz="2000" dirty="0" smtClean="0">
                <a:solidFill>
                  <a:srgbClr val="0067AC"/>
                </a:solidFill>
              </a:rPr>
              <a:t>Waterlogged soils in spring</a:t>
            </a:r>
            <a:r>
              <a:rPr lang="en-US" sz="2000" dirty="0" smtClean="0">
                <a:solidFill>
                  <a:srgbClr val="708F24"/>
                </a:solidFill>
              </a:rPr>
              <a:t>:  shallow root system more prone to disease, nutrient deficiencies and drought later on;  delayed planting</a:t>
            </a:r>
          </a:p>
          <a:p>
            <a:pPr>
              <a:buFont typeface="Wingdings" pitchFamily="-112" charset="2"/>
              <a:buChar char=""/>
              <a:defRPr/>
            </a:pPr>
            <a:r>
              <a:rPr lang="en-US" sz="2000" dirty="0" smtClean="0">
                <a:solidFill>
                  <a:srgbClr val="0067AC"/>
                </a:solidFill>
              </a:rPr>
              <a:t>More frequent rains</a:t>
            </a:r>
            <a:r>
              <a:rPr lang="en-US" sz="2000" dirty="0" smtClean="0">
                <a:solidFill>
                  <a:srgbClr val="708F24"/>
                </a:solidFill>
              </a:rPr>
              <a:t>: delayed fertilizer application</a:t>
            </a:r>
          </a:p>
          <a:p>
            <a:pPr>
              <a:buFont typeface="Wingdings" pitchFamily="-112" charset="2"/>
              <a:buChar char=""/>
              <a:defRPr/>
            </a:pPr>
            <a:r>
              <a:rPr lang="en-US" sz="2000" dirty="0" smtClean="0">
                <a:solidFill>
                  <a:srgbClr val="0067AC"/>
                </a:solidFill>
              </a:rPr>
              <a:t>More intense rain events</a:t>
            </a:r>
            <a:r>
              <a:rPr lang="en-US" sz="2000" dirty="0" smtClean="0">
                <a:solidFill>
                  <a:srgbClr val="708F24"/>
                </a:solidFill>
              </a:rPr>
              <a:t>:  more soil erosion</a:t>
            </a:r>
          </a:p>
          <a:p>
            <a:pPr>
              <a:buFont typeface="Wingdings" pitchFamily="-112" charset="2"/>
              <a:buChar char=""/>
              <a:defRPr/>
            </a:pPr>
            <a:r>
              <a:rPr lang="en-US" sz="2000" dirty="0" smtClean="0">
                <a:solidFill>
                  <a:srgbClr val="0067AC"/>
                </a:solidFill>
              </a:rPr>
              <a:t>More humid conditions, dew</a:t>
            </a:r>
            <a:r>
              <a:rPr lang="en-US" sz="2000" dirty="0" smtClean="0">
                <a:solidFill>
                  <a:srgbClr val="708F24"/>
                </a:solidFill>
              </a:rPr>
              <a:t>:  plant disease, sudden death syndrome</a:t>
            </a:r>
          </a:p>
          <a:p>
            <a:pPr>
              <a:buFont typeface="Wingdings" pitchFamily="-112" charset="2"/>
              <a:buChar char=""/>
              <a:defRPr/>
            </a:pPr>
            <a:r>
              <a:rPr lang="en-US" sz="2000" dirty="0" smtClean="0">
                <a:solidFill>
                  <a:srgbClr val="0067AC"/>
                </a:solidFill>
              </a:rPr>
              <a:t>More weeds, invasive species</a:t>
            </a:r>
          </a:p>
          <a:p>
            <a:pPr>
              <a:buFont typeface="Wingdings" pitchFamily="-112" charset="2"/>
              <a:buChar char=""/>
              <a:defRPr/>
            </a:pPr>
            <a:r>
              <a:rPr lang="en-US" sz="2000" dirty="0" smtClean="0">
                <a:solidFill>
                  <a:srgbClr val="0067AC"/>
                </a:solidFill>
              </a:rPr>
              <a:t>Water quality: </a:t>
            </a:r>
            <a:r>
              <a:rPr lang="en-US" sz="2000" dirty="0" smtClean="0">
                <a:solidFill>
                  <a:srgbClr val="708F24"/>
                </a:solidFill>
              </a:rPr>
              <a:t>loss of nitrate fertilizer, more sediment, runoff from manure application</a:t>
            </a:r>
          </a:p>
          <a:p>
            <a:pPr>
              <a:buFont typeface="Wingdings" pitchFamily="-112" charset="2"/>
              <a:buChar char=""/>
              <a:defRPr/>
            </a:pPr>
            <a:r>
              <a:rPr lang="en-US" sz="2000" dirty="0" smtClean="0">
                <a:solidFill>
                  <a:srgbClr val="0067AC"/>
                </a:solidFill>
              </a:rPr>
              <a:t>Animal agriculture:  </a:t>
            </a:r>
            <a:r>
              <a:rPr lang="en-US" sz="2000" dirty="0" smtClean="0">
                <a:solidFill>
                  <a:srgbClr val="708F24"/>
                </a:solidFill>
              </a:rPr>
              <a:t>reduced milk production, reduced weight gain, increased mortality</a:t>
            </a:r>
          </a:p>
          <a:p>
            <a:pPr>
              <a:buFont typeface="Wingdings" pitchFamily="-112" charset="2"/>
              <a:buChar char=""/>
              <a:defRPr/>
            </a:pPr>
            <a:endParaRPr lang="en-US" sz="2000" dirty="0" smtClean="0">
              <a:solidFill>
                <a:srgbClr val="708F24"/>
              </a:solidFill>
            </a:endParaRPr>
          </a:p>
          <a:p>
            <a:pPr>
              <a:buFont typeface="Wingdings" pitchFamily="-112" charset="2"/>
              <a:buChar char=""/>
              <a:defRPr/>
            </a:pPr>
            <a:endParaRPr lang="en-US" dirty="0">
              <a:solidFill>
                <a:srgbClr val="C2251F"/>
              </a:solidFill>
            </a:endParaRPr>
          </a:p>
        </p:txBody>
      </p:sp>
    </p:spTree>
    <p:extLst>
      <p:ext uri="{BB962C8B-B14F-4D97-AF65-F5344CB8AC3E}">
        <p14:creationId xmlns:p14="http://schemas.microsoft.com/office/powerpoint/2010/main" val="254007761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2266"/>
            <a:ext cx="9144000" cy="5655733"/>
          </a:xfrm>
          <a:prstGeom prst="rect">
            <a:avLst/>
          </a:prstGeom>
        </p:spPr>
      </p:pic>
    </p:spTree>
    <p:extLst>
      <p:ext uri="{BB962C8B-B14F-4D97-AF65-F5344CB8AC3E}">
        <p14:creationId xmlns:p14="http://schemas.microsoft.com/office/powerpoint/2010/main" val="400165691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249197869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6" name="Straight Arrow Connector 5"/>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387762826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9" name="Straight Arrow Connector 8"/>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110942887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36428350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309457476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5530323" y="3572932"/>
            <a:ext cx="1209144" cy="164093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1999" y="3572930"/>
            <a:ext cx="936675" cy="1569660"/>
          </a:xfrm>
          <a:prstGeom prst="rect">
            <a:avLst/>
          </a:prstGeom>
          <a:noFill/>
        </p:spPr>
        <p:txBody>
          <a:bodyPr wrap="none" rtlCol="0">
            <a:spAutoFit/>
          </a:bodyPr>
          <a:lstStyle/>
          <a:p>
            <a:r>
              <a:rPr lang="en-US" sz="9600" dirty="0" smtClean="0">
                <a:solidFill>
                  <a:srgbClr val="FF0000"/>
                </a:solidFill>
                <a:latin typeface="Arial Black"/>
                <a:cs typeface="Arial Black"/>
              </a:rPr>
              <a:t>?</a:t>
            </a:r>
            <a:endParaRPr lang="en-US" sz="9600" dirty="0">
              <a:solidFill>
                <a:srgbClr val="FF0000"/>
              </a:solidFill>
              <a:latin typeface="Arial Black"/>
              <a:cs typeface="Arial Black"/>
            </a:endParaRPr>
          </a:p>
        </p:txBody>
      </p:sp>
      <p:sp>
        <p:nvSpPr>
          <p:cNvPr id="14" name="TextBox 13"/>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Iowa</a:t>
            </a:r>
            <a:endParaRPr lang="en-US" sz="3200" b="1" dirty="0">
              <a:solidFill>
                <a:srgbClr val="0067AC"/>
              </a:solidFill>
            </a:endParaRPr>
          </a:p>
        </p:txBody>
      </p:sp>
    </p:spTree>
    <p:extLst>
      <p:ext uri="{BB962C8B-B14F-4D97-AF65-F5344CB8AC3E}">
        <p14:creationId xmlns:p14="http://schemas.microsoft.com/office/powerpoint/2010/main" val="382641765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3" name="Right Arrow 2"/>
          <p:cNvSpPr/>
          <p:nvPr/>
        </p:nvSpPr>
        <p:spPr>
          <a:xfrm>
            <a:off x="5530323" y="3572932"/>
            <a:ext cx="1209144" cy="164093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1999" y="3572930"/>
            <a:ext cx="936675" cy="1569660"/>
          </a:xfrm>
          <a:prstGeom prst="rect">
            <a:avLst/>
          </a:prstGeom>
          <a:noFill/>
        </p:spPr>
        <p:txBody>
          <a:bodyPr wrap="none" rtlCol="0">
            <a:spAutoFit/>
          </a:bodyPr>
          <a:lstStyle/>
          <a:p>
            <a:r>
              <a:rPr lang="en-US" sz="9600" dirty="0" smtClean="0">
                <a:solidFill>
                  <a:srgbClr val="FF0000"/>
                </a:solidFill>
                <a:latin typeface="Arial Black"/>
                <a:cs typeface="Arial Black"/>
              </a:rPr>
              <a:t>?</a:t>
            </a:r>
            <a:endParaRPr lang="en-US" sz="9600" dirty="0">
              <a:solidFill>
                <a:srgbClr val="FF0000"/>
              </a:solidFill>
              <a:latin typeface="Arial Black"/>
              <a:cs typeface="Arial Black"/>
            </a:endParaRPr>
          </a:p>
        </p:txBody>
      </p:sp>
    </p:spTree>
    <p:extLst>
      <p:ext uri="{BB962C8B-B14F-4D97-AF65-F5344CB8AC3E}">
        <p14:creationId xmlns:p14="http://schemas.microsoft.com/office/powerpoint/2010/main" val="11069418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201317488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202725090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225420626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145565209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216187666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3" name="TextBox 2"/>
          <p:cNvSpPr txBox="1"/>
          <p:nvPr/>
        </p:nvSpPr>
        <p:spPr>
          <a:xfrm>
            <a:off x="1163142" y="2363057"/>
            <a:ext cx="7464829" cy="523220"/>
          </a:xfrm>
          <a:prstGeom prst="rect">
            <a:avLst/>
          </a:prstGeom>
          <a:noFill/>
        </p:spPr>
        <p:txBody>
          <a:bodyPr wrap="none" rtlCol="0">
            <a:spAutoFit/>
          </a:bodyPr>
          <a:lstStyle/>
          <a:p>
            <a:r>
              <a:rPr lang="en-US" sz="2800" dirty="0" smtClean="0">
                <a:solidFill>
                  <a:srgbClr val="FF0000"/>
                </a:solidFill>
              </a:rPr>
              <a:t>What does the best available science have to say?</a:t>
            </a:r>
            <a:endParaRPr lang="en-US" sz="2800" dirty="0">
              <a:solidFill>
                <a:srgbClr val="FF0000"/>
              </a:solidFill>
            </a:endParaRPr>
          </a:p>
        </p:txBody>
      </p:sp>
    </p:spTree>
    <p:extLst>
      <p:ext uri="{BB962C8B-B14F-4D97-AF65-F5344CB8AC3E}">
        <p14:creationId xmlns:p14="http://schemas.microsoft.com/office/powerpoint/2010/main" val="268783503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6" name="Straight Arrow Connector 45"/>
          <p:cNvCxnSpPr/>
          <p:nvPr/>
        </p:nvCxnSpPr>
        <p:spPr>
          <a:xfrm>
            <a:off x="6954572" y="2796235"/>
            <a:ext cx="822858" cy="375734"/>
          </a:xfrm>
          <a:prstGeom prst="straightConnector1">
            <a:avLst/>
          </a:prstGeom>
          <a:ln w="254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28" name="TextBox 27"/>
          <p:cNvSpPr txBox="1"/>
          <p:nvPr/>
        </p:nvSpPr>
        <p:spPr>
          <a:xfrm>
            <a:off x="1168869" y="2426903"/>
            <a:ext cx="7196198" cy="523220"/>
          </a:xfrm>
          <a:prstGeom prst="rect">
            <a:avLst/>
          </a:prstGeom>
          <a:noFill/>
        </p:spPr>
        <p:txBody>
          <a:bodyPr wrap="square" rtlCol="0">
            <a:spAutoFit/>
          </a:bodyPr>
          <a:lstStyle/>
          <a:p>
            <a:r>
              <a:rPr lang="en-US" sz="1400" dirty="0" smtClean="0">
                <a:solidFill>
                  <a:srgbClr val="FF0000"/>
                </a:solidFill>
              </a:rPr>
              <a:t>Based on climate models, climate scientists overwhelmingly agree that the future will be more extreme than today</a:t>
            </a:r>
            <a:endParaRPr lang="en-US" sz="1400" dirty="0">
              <a:solidFill>
                <a:srgbClr val="FF0000"/>
              </a:solidFill>
            </a:endParaRPr>
          </a:p>
        </p:txBody>
      </p:sp>
    </p:spTree>
    <p:extLst>
      <p:ext uri="{BB962C8B-B14F-4D97-AF65-F5344CB8AC3E}">
        <p14:creationId xmlns:p14="http://schemas.microsoft.com/office/powerpoint/2010/main" val="1325572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6" name="Straight Arrow Connector 45"/>
          <p:cNvCxnSpPr/>
          <p:nvPr/>
        </p:nvCxnSpPr>
        <p:spPr>
          <a:xfrm>
            <a:off x="6954572" y="2796235"/>
            <a:ext cx="822858" cy="375734"/>
          </a:xfrm>
          <a:prstGeom prst="straightConnector1">
            <a:avLst/>
          </a:prstGeom>
          <a:ln w="254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838157" y="2416372"/>
            <a:ext cx="4114799" cy="369332"/>
          </a:xfrm>
          <a:prstGeom prst="rect">
            <a:avLst/>
          </a:prstGeom>
          <a:noFill/>
        </p:spPr>
        <p:txBody>
          <a:bodyPr wrap="square" rtlCol="0">
            <a:spAutoFit/>
          </a:bodyPr>
          <a:lstStyle/>
          <a:p>
            <a:r>
              <a:rPr lang="en-US" dirty="0" smtClean="0">
                <a:solidFill>
                  <a:srgbClr val="FF0000"/>
                </a:solidFill>
              </a:rPr>
              <a:t>Future will be more extreme than today</a:t>
            </a:r>
            <a:endParaRPr lang="en-US" dirty="0">
              <a:solidFill>
                <a:srgbClr val="FF0000"/>
              </a:solidFill>
            </a:endParaRPr>
          </a:p>
        </p:txBody>
      </p:sp>
    </p:spTree>
    <p:extLst>
      <p:ext uri="{BB962C8B-B14F-4D97-AF65-F5344CB8AC3E}">
        <p14:creationId xmlns:p14="http://schemas.microsoft.com/office/powerpoint/2010/main" val="101400919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29789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769441"/>
          </a:xfrm>
          <a:prstGeom prst="rect">
            <a:avLst/>
          </a:prstGeom>
          <a:noFill/>
        </p:spPr>
        <p:txBody>
          <a:bodyPr wrap="square" rtlCol="0">
            <a:spAutoFit/>
          </a:bodyPr>
          <a:lstStyle/>
          <a:p>
            <a:pPr algn="ctr"/>
            <a:r>
              <a:rPr lang="en-US" sz="4400" b="1" dirty="0" smtClean="0">
                <a:solidFill>
                  <a:srgbClr val="0067AC"/>
                </a:solidFill>
              </a:rPr>
              <a:t>Best </a:t>
            </a:r>
            <a:r>
              <a:rPr lang="en-US" sz="4400" b="1" smtClean="0">
                <a:solidFill>
                  <a:srgbClr val="0067AC"/>
                </a:solidFill>
              </a:rPr>
              <a:t>Available Science</a:t>
            </a:r>
            <a:endParaRPr lang="en-US" sz="4400" b="1" dirty="0">
              <a:solidFill>
                <a:srgbClr val="0067AC"/>
              </a:solidFill>
            </a:endParaRPr>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20696526">
            <a:off x="5526914" y="3691778"/>
            <a:ext cx="2993127" cy="369332"/>
          </a:xfrm>
          <a:prstGeom prst="rect">
            <a:avLst/>
          </a:prstGeom>
          <a:noFill/>
        </p:spPr>
        <p:txBody>
          <a:bodyPr wrap="none" rtlCol="0">
            <a:spAutoFit/>
          </a:bodyPr>
          <a:lstStyle/>
          <a:p>
            <a:r>
              <a:rPr lang="en-US" b="1" dirty="0" smtClean="0">
                <a:solidFill>
                  <a:srgbClr val="FF0000"/>
                </a:solidFill>
              </a:rPr>
              <a:t>A Prudent View of the Future</a:t>
            </a:r>
            <a:endParaRPr lang="en-US" b="1" dirty="0">
              <a:solidFill>
                <a:srgbClr val="FF0000"/>
              </a:solidFill>
            </a:endParaRPr>
          </a:p>
        </p:txBody>
      </p:sp>
    </p:spTree>
    <p:extLst>
      <p:ext uri="{BB962C8B-B14F-4D97-AF65-F5344CB8AC3E}">
        <p14:creationId xmlns:p14="http://schemas.microsoft.com/office/powerpoint/2010/main" val="360162084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Future Challenges to Adaptation in the US Midwest (near term):</a:t>
            </a:r>
            <a:endParaRPr lang="en-US" sz="3600" dirty="0"/>
          </a:p>
        </p:txBody>
      </p:sp>
      <p:sp>
        <p:nvSpPr>
          <p:cNvPr id="3" name="Content Placeholder 2"/>
          <p:cNvSpPr>
            <a:spLocks noGrp="1"/>
          </p:cNvSpPr>
          <p:nvPr>
            <p:ph idx="1"/>
          </p:nvPr>
        </p:nvSpPr>
        <p:spPr>
          <a:xfrm>
            <a:off x="1371600" y="2237789"/>
            <a:ext cx="7391400" cy="4013475"/>
          </a:xfrm>
        </p:spPr>
        <p:txBody>
          <a:bodyPr>
            <a:normAutofit fontScale="92500" lnSpcReduction="20000"/>
          </a:bodyPr>
          <a:lstStyle/>
          <a:p>
            <a:pPr>
              <a:buFont typeface="Wingdings" pitchFamily="-112" charset="2"/>
              <a:buChar char=""/>
              <a:defRPr/>
            </a:pPr>
            <a:r>
              <a:rPr lang="en-US" sz="2000" dirty="0" smtClean="0">
                <a:solidFill>
                  <a:srgbClr val="0067AC"/>
                </a:solidFill>
              </a:rPr>
              <a:t>Wetter spring and early summer:  </a:t>
            </a:r>
            <a:endParaRPr lang="en-US" sz="2000" dirty="0">
              <a:solidFill>
                <a:srgbClr val="708F24"/>
              </a:solidFill>
            </a:endParaRPr>
          </a:p>
          <a:p>
            <a:pPr lvl="2">
              <a:buFont typeface="Wingdings" pitchFamily="-112" charset="2"/>
              <a:buChar char=""/>
              <a:defRPr/>
            </a:pPr>
            <a:r>
              <a:rPr lang="en-US" sz="1400" dirty="0" smtClean="0">
                <a:solidFill>
                  <a:srgbClr val="708F24"/>
                </a:solidFill>
              </a:rPr>
              <a:t>Continued challenges to early field work</a:t>
            </a:r>
          </a:p>
          <a:p>
            <a:pPr lvl="2">
              <a:buFont typeface="Wingdings" pitchFamily="-112" charset="2"/>
              <a:buChar char=""/>
              <a:defRPr/>
            </a:pPr>
            <a:r>
              <a:rPr lang="en-US" sz="1400" dirty="0" smtClean="0">
                <a:solidFill>
                  <a:srgbClr val="708F24"/>
                </a:solidFill>
              </a:rPr>
              <a:t>More soil compaction</a:t>
            </a:r>
          </a:p>
          <a:p>
            <a:pPr lvl="2">
              <a:buFont typeface="Wingdings" pitchFamily="-112" charset="2"/>
              <a:buChar char=""/>
              <a:defRPr/>
            </a:pPr>
            <a:r>
              <a:rPr lang="en-US" sz="1400" dirty="0" smtClean="0">
                <a:solidFill>
                  <a:srgbClr val="708F24"/>
                </a:solidFill>
              </a:rPr>
              <a:t>Delayed planting</a:t>
            </a:r>
          </a:p>
          <a:p>
            <a:pPr>
              <a:buFont typeface="Wingdings" pitchFamily="-112" charset="2"/>
              <a:buChar char=""/>
              <a:defRPr/>
            </a:pPr>
            <a:r>
              <a:rPr lang="en-US" sz="2000" dirty="0" smtClean="0">
                <a:solidFill>
                  <a:srgbClr val="0067AC"/>
                </a:solidFill>
              </a:rPr>
              <a:t>More frequent and higher-intensity extreme rain events: </a:t>
            </a:r>
            <a:r>
              <a:rPr lang="en-US" sz="2000" dirty="0" smtClean="0">
                <a:solidFill>
                  <a:srgbClr val="708F24"/>
                </a:solidFill>
              </a:rPr>
              <a:t> </a:t>
            </a:r>
          </a:p>
          <a:p>
            <a:pPr lvl="2">
              <a:buFont typeface="Wingdings" pitchFamily="-112" charset="2"/>
              <a:buChar char=""/>
              <a:defRPr/>
            </a:pPr>
            <a:r>
              <a:rPr lang="en-US" sz="1400" dirty="0" smtClean="0">
                <a:solidFill>
                  <a:srgbClr val="708F24"/>
                </a:solidFill>
              </a:rPr>
              <a:t>Water-logged soils</a:t>
            </a:r>
          </a:p>
          <a:p>
            <a:pPr lvl="2">
              <a:buFont typeface="Wingdings" pitchFamily="-112" charset="2"/>
              <a:buChar char=""/>
              <a:defRPr/>
            </a:pPr>
            <a:r>
              <a:rPr lang="en-US" sz="1400" dirty="0" smtClean="0">
                <a:solidFill>
                  <a:srgbClr val="708F24"/>
                </a:solidFill>
              </a:rPr>
              <a:t>Lack of oxygen to roots</a:t>
            </a:r>
          </a:p>
          <a:p>
            <a:pPr lvl="2">
              <a:buFont typeface="Wingdings" pitchFamily="-112" charset="2"/>
              <a:buChar char=""/>
              <a:defRPr/>
            </a:pPr>
            <a:r>
              <a:rPr lang="en-US" sz="1400" dirty="0">
                <a:solidFill>
                  <a:srgbClr val="708F24"/>
                </a:solidFill>
              </a:rPr>
              <a:t>M</a:t>
            </a:r>
            <a:r>
              <a:rPr lang="en-US" sz="1400" dirty="0" smtClean="0">
                <a:solidFill>
                  <a:srgbClr val="708F24"/>
                </a:solidFill>
              </a:rPr>
              <a:t>ore ponding (rural roads are becoming levees)</a:t>
            </a:r>
          </a:p>
          <a:p>
            <a:pPr lvl="2">
              <a:buFont typeface="Wingdings" pitchFamily="-112" charset="2"/>
              <a:buChar char=""/>
              <a:defRPr/>
            </a:pPr>
            <a:r>
              <a:rPr lang="en-US" sz="1400" dirty="0" smtClean="0">
                <a:solidFill>
                  <a:srgbClr val="708F24"/>
                </a:solidFill>
              </a:rPr>
              <a:t>Additional installation of  subsurface tile drainage is inundating downstream urban areas</a:t>
            </a:r>
          </a:p>
          <a:p>
            <a:pPr lvl="2">
              <a:buFont typeface="Wingdings" pitchFamily="-112" charset="2"/>
              <a:buChar char=""/>
              <a:defRPr/>
            </a:pPr>
            <a:r>
              <a:rPr lang="en-US" sz="1400" dirty="0">
                <a:solidFill>
                  <a:srgbClr val="708F24"/>
                </a:solidFill>
              </a:rPr>
              <a:t>L</a:t>
            </a:r>
            <a:r>
              <a:rPr lang="en-US" sz="1400" dirty="0" smtClean="0">
                <a:solidFill>
                  <a:srgbClr val="708F24"/>
                </a:solidFill>
              </a:rPr>
              <a:t>oss of nitrogen</a:t>
            </a:r>
          </a:p>
          <a:p>
            <a:pPr>
              <a:buFont typeface="Wingdings" pitchFamily="-112" charset="2"/>
              <a:buChar char=""/>
              <a:defRPr/>
            </a:pPr>
            <a:r>
              <a:rPr lang="en-US" sz="2000" dirty="0" smtClean="0">
                <a:solidFill>
                  <a:srgbClr val="0067AC"/>
                </a:solidFill>
              </a:rPr>
              <a:t>Higher daily average temperatures (due to higher night-time temperatures):</a:t>
            </a:r>
            <a:r>
              <a:rPr lang="en-US" sz="2000" dirty="0" smtClean="0">
                <a:solidFill>
                  <a:srgbClr val="708F24"/>
                </a:solidFill>
              </a:rPr>
              <a:t> </a:t>
            </a:r>
          </a:p>
          <a:p>
            <a:pPr lvl="2">
              <a:buFont typeface="Wingdings" pitchFamily="-112" charset="2"/>
              <a:buChar char=""/>
              <a:defRPr/>
            </a:pPr>
            <a:r>
              <a:rPr lang="en-US" sz="1400" dirty="0" smtClean="0">
                <a:solidFill>
                  <a:srgbClr val="708F24"/>
                </a:solidFill>
              </a:rPr>
              <a:t>Differential acceleration of reproductive processes: pollination failure</a:t>
            </a:r>
          </a:p>
          <a:p>
            <a:pPr lvl="2">
              <a:buFont typeface="Wingdings" pitchFamily="-112" charset="2"/>
              <a:buChar char=""/>
              <a:defRPr/>
            </a:pPr>
            <a:r>
              <a:rPr lang="en-US" sz="1400" dirty="0" smtClean="0">
                <a:solidFill>
                  <a:srgbClr val="708F24"/>
                </a:solidFill>
              </a:rPr>
              <a:t>During grain-filling periods leads to higher nighttime respiration and reduced grain weight</a:t>
            </a:r>
          </a:p>
          <a:p>
            <a:pPr lvl="2">
              <a:buFont typeface="Wingdings" pitchFamily="-112" charset="2"/>
              <a:buChar char=""/>
              <a:defRPr/>
            </a:pPr>
            <a:r>
              <a:rPr lang="en-US" sz="1400" dirty="0" smtClean="0">
                <a:solidFill>
                  <a:srgbClr val="708F24"/>
                </a:solidFill>
              </a:rPr>
              <a:t>Loss of soil carbon</a:t>
            </a:r>
          </a:p>
          <a:p>
            <a:pPr>
              <a:buFont typeface="Wingdings" pitchFamily="-112" charset="2"/>
              <a:buChar char=""/>
              <a:defRPr/>
            </a:pPr>
            <a:r>
              <a:rPr lang="en-US" sz="2000" dirty="0" smtClean="0">
                <a:solidFill>
                  <a:srgbClr val="0067AC"/>
                </a:solidFill>
              </a:rPr>
              <a:t>Increased humidity</a:t>
            </a:r>
            <a:r>
              <a:rPr lang="en-US" sz="2000" dirty="0" smtClean="0">
                <a:solidFill>
                  <a:srgbClr val="708F24"/>
                </a:solidFill>
              </a:rPr>
              <a:t>:  </a:t>
            </a:r>
            <a:endParaRPr lang="en-US" sz="2000" dirty="0">
              <a:solidFill>
                <a:srgbClr val="708F24"/>
              </a:solidFill>
            </a:endParaRPr>
          </a:p>
          <a:p>
            <a:pPr lvl="2">
              <a:buFont typeface="Wingdings" pitchFamily="-112" charset="2"/>
              <a:buChar char=""/>
              <a:defRPr/>
            </a:pPr>
            <a:r>
              <a:rPr lang="en-US" sz="1400" dirty="0" smtClean="0">
                <a:solidFill>
                  <a:srgbClr val="708F24"/>
                </a:solidFill>
              </a:rPr>
              <a:t>More pressure from pests and pathogens</a:t>
            </a:r>
          </a:p>
          <a:p>
            <a:pPr lvl="2">
              <a:buFont typeface="Wingdings" pitchFamily="-112" charset="2"/>
              <a:buChar char=""/>
              <a:defRPr/>
            </a:pPr>
            <a:r>
              <a:rPr lang="en-US" sz="1400" dirty="0">
                <a:solidFill>
                  <a:srgbClr val="708F24"/>
                </a:solidFill>
              </a:rPr>
              <a:t>M</a:t>
            </a:r>
            <a:r>
              <a:rPr lang="en-US" sz="1400" dirty="0" smtClean="0">
                <a:solidFill>
                  <a:srgbClr val="708F24"/>
                </a:solidFill>
              </a:rPr>
              <a:t>ultiple stressors</a:t>
            </a:r>
            <a:endParaRPr lang="en-US" dirty="0">
              <a:solidFill>
                <a:srgbClr val="C2251F"/>
              </a:solidFill>
            </a:endParaRPr>
          </a:p>
        </p:txBody>
      </p:sp>
    </p:spTree>
    <p:extLst>
      <p:ext uri="{BB962C8B-B14F-4D97-AF65-F5344CB8AC3E}">
        <p14:creationId xmlns:p14="http://schemas.microsoft.com/office/powerpoint/2010/main" val="2056036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164"/>
            <a:ext cx="8305800" cy="1143000"/>
          </a:xfrm>
        </p:spPr>
        <p:txBody>
          <a:bodyPr>
            <a:normAutofit fontScale="90000"/>
          </a:bodyPr>
          <a:lstStyle/>
          <a:p>
            <a:pPr>
              <a:defRPr/>
            </a:pPr>
            <a:r>
              <a:rPr lang="en-US" sz="3600" dirty="0" smtClean="0"/>
              <a:t>Future Challenges to Adaptation in the US Midwest (long-term, occasional short-term):</a:t>
            </a:r>
            <a:endParaRPr lang="en-US" sz="3600" dirty="0"/>
          </a:p>
        </p:txBody>
      </p:sp>
      <p:sp>
        <p:nvSpPr>
          <p:cNvPr id="3" name="Content Placeholder 2"/>
          <p:cNvSpPr>
            <a:spLocks noGrp="1"/>
          </p:cNvSpPr>
          <p:nvPr>
            <p:ph idx="1"/>
          </p:nvPr>
        </p:nvSpPr>
        <p:spPr>
          <a:xfrm>
            <a:off x="1371600" y="3183192"/>
            <a:ext cx="7391400" cy="2946675"/>
          </a:xfrm>
        </p:spPr>
        <p:txBody>
          <a:bodyPr>
            <a:normAutofit/>
          </a:bodyPr>
          <a:lstStyle/>
          <a:p>
            <a:pPr>
              <a:buFont typeface="Wingdings" pitchFamily="-112" charset="2"/>
              <a:buChar char=""/>
              <a:defRPr/>
            </a:pPr>
            <a:r>
              <a:rPr lang="en-US" sz="2000" dirty="0" smtClean="0">
                <a:solidFill>
                  <a:srgbClr val="0067AC"/>
                </a:solidFill>
              </a:rPr>
              <a:t>Drought pattern from the west or south occasionally spills into Midwest:  </a:t>
            </a:r>
            <a:endParaRPr lang="en-US" sz="2000" dirty="0">
              <a:solidFill>
                <a:srgbClr val="708F24"/>
              </a:solidFill>
            </a:endParaRPr>
          </a:p>
          <a:p>
            <a:pPr lvl="2">
              <a:buFont typeface="Wingdings" pitchFamily="-112" charset="2"/>
              <a:buChar char=""/>
              <a:defRPr/>
            </a:pPr>
            <a:r>
              <a:rPr lang="en-US" sz="1400" dirty="0" smtClean="0">
                <a:solidFill>
                  <a:srgbClr val="708F24"/>
                </a:solidFill>
              </a:rPr>
              <a:t>Underlying warming of the last 40 years caused by rise in CO</a:t>
            </a:r>
            <a:r>
              <a:rPr lang="en-US" sz="1400" baseline="-25000" dirty="0" smtClean="0">
                <a:solidFill>
                  <a:srgbClr val="708F24"/>
                </a:solidFill>
              </a:rPr>
              <a:t>2</a:t>
            </a:r>
            <a:r>
              <a:rPr lang="en-US" sz="1400" dirty="0" smtClean="0">
                <a:solidFill>
                  <a:srgbClr val="708F24"/>
                </a:solidFill>
              </a:rPr>
              <a:t> that has been buffered by high evaporative and transpiration cooling is unmasked </a:t>
            </a:r>
          </a:p>
          <a:p>
            <a:pPr lvl="2">
              <a:buFont typeface="Wingdings" pitchFamily="-112" charset="2"/>
              <a:buChar char=""/>
              <a:defRPr/>
            </a:pPr>
            <a:r>
              <a:rPr lang="en-US" sz="1400" dirty="0" smtClean="0">
                <a:solidFill>
                  <a:srgbClr val="708F24"/>
                </a:solidFill>
              </a:rPr>
              <a:t>High plant populations not sustainable on reduced moisture</a:t>
            </a:r>
          </a:p>
          <a:p>
            <a:pPr lvl="2">
              <a:buFont typeface="Wingdings" pitchFamily="-112" charset="2"/>
              <a:buChar char=""/>
              <a:defRPr/>
            </a:pPr>
            <a:r>
              <a:rPr lang="en-US" sz="1400" dirty="0" smtClean="0">
                <a:solidFill>
                  <a:srgbClr val="708F24"/>
                </a:solidFill>
              </a:rPr>
              <a:t>Prairie fires</a:t>
            </a:r>
          </a:p>
          <a:p>
            <a:pPr lvl="2">
              <a:buFont typeface="Wingdings" pitchFamily="-112" charset="2"/>
              <a:buChar char=""/>
              <a:defRPr/>
            </a:pPr>
            <a:r>
              <a:rPr lang="en-US" sz="1400" dirty="0" smtClean="0">
                <a:solidFill>
                  <a:srgbClr val="708F24"/>
                </a:solidFill>
              </a:rPr>
              <a:t>Wind erosion of soils</a:t>
            </a:r>
          </a:p>
          <a:p>
            <a:pPr>
              <a:buFont typeface="Wingdings" pitchFamily="-112" charset="2"/>
              <a:buChar char=""/>
              <a:defRPr/>
            </a:pPr>
            <a:r>
              <a:rPr lang="en-US" sz="2000" dirty="0" smtClean="0">
                <a:solidFill>
                  <a:srgbClr val="0067AC"/>
                </a:solidFill>
              </a:rPr>
              <a:t>Overwintering of pests and pathogens formerly not able to survive extreme cold temperatures </a:t>
            </a:r>
            <a:r>
              <a:rPr lang="en-US" sz="2000" dirty="0" smtClean="0">
                <a:solidFill>
                  <a:srgbClr val="708F24"/>
                </a:solidFill>
              </a:rPr>
              <a:t> </a:t>
            </a:r>
          </a:p>
        </p:txBody>
      </p:sp>
    </p:spTree>
    <p:extLst>
      <p:ext uri="{BB962C8B-B14F-4D97-AF65-F5344CB8AC3E}">
        <p14:creationId xmlns:p14="http://schemas.microsoft.com/office/powerpoint/2010/main" val="86287059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4154983"/>
          </a:xfrm>
          <a:prstGeom prst="rect">
            <a:avLst/>
          </a:prstGeom>
          <a:noFill/>
        </p:spPr>
        <p:txBody>
          <a:bodyPr wrap="square" rtlCol="0">
            <a:spAutoFit/>
          </a:bodyPr>
          <a:lstStyle/>
          <a:p>
            <a:pPr algn="ctr"/>
            <a:r>
              <a:rPr lang="en-US" sz="4400" b="1" dirty="0" smtClean="0">
                <a:solidFill>
                  <a:srgbClr val="0067AC"/>
                </a:solidFill>
              </a:rPr>
              <a:t>Sustaining agricultural production without depleting natural resources will become increasingly difficulty with increasing levels of climate change</a:t>
            </a:r>
          </a:p>
        </p:txBody>
      </p:sp>
    </p:spTree>
    <p:extLst>
      <p:ext uri="{BB962C8B-B14F-4D97-AF65-F5344CB8AC3E}">
        <p14:creationId xmlns:p14="http://schemas.microsoft.com/office/powerpoint/2010/main" val="181324125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Communicating Science to the Public</a:t>
            </a:r>
            <a:endParaRPr lang="en-US" dirty="0"/>
          </a:p>
        </p:txBody>
      </p:sp>
      <p:sp>
        <p:nvSpPr>
          <p:cNvPr id="5" name="TextBox 4"/>
          <p:cNvSpPr txBox="1"/>
          <p:nvPr/>
        </p:nvSpPr>
        <p:spPr>
          <a:xfrm>
            <a:off x="457200" y="6494461"/>
            <a:ext cx="8323312" cy="276999"/>
          </a:xfrm>
          <a:prstGeom prst="rect">
            <a:avLst/>
          </a:prstGeom>
          <a:noFill/>
        </p:spPr>
        <p:txBody>
          <a:bodyPr wrap="none" rtlCol="0">
            <a:spAutoFit/>
          </a:bodyPr>
          <a:lstStyle/>
          <a:p>
            <a:r>
              <a:rPr lang="en-US" sz="1200" dirty="0" err="1" smtClean="0"/>
              <a:t>Sommerville</a:t>
            </a:r>
            <a:r>
              <a:rPr lang="en-US" sz="1200" dirty="0" smtClean="0"/>
              <a:t>, R. C. J.,  and S. J. </a:t>
            </a:r>
            <a:r>
              <a:rPr lang="en-US" sz="1200" dirty="0" err="1" smtClean="0"/>
              <a:t>Hassol</a:t>
            </a:r>
            <a:r>
              <a:rPr lang="en-US" sz="1200" dirty="0" smtClean="0"/>
              <a:t>, 2011:  Communicating </a:t>
            </a:r>
            <a:r>
              <a:rPr lang="en-US" sz="1200" dirty="0"/>
              <a:t>the science of climate </a:t>
            </a:r>
            <a:r>
              <a:rPr lang="en-US" sz="1200" dirty="0" smtClean="0"/>
              <a:t>change.  </a:t>
            </a:r>
            <a:r>
              <a:rPr lang="en-US" sz="1200" b="1" dirty="0" smtClean="0"/>
              <a:t>Physics Today</a:t>
            </a:r>
            <a:r>
              <a:rPr lang="en-US" sz="1200" dirty="0" smtClean="0"/>
              <a:t>, October </a:t>
            </a:r>
            <a:r>
              <a:rPr lang="en-US" sz="1200" dirty="0"/>
              <a:t>2011, page 48</a:t>
            </a:r>
          </a:p>
        </p:txBody>
      </p:sp>
      <p:pic>
        <p:nvPicPr>
          <p:cNvPr id="7" name="Picture 6" descr="Six America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3067"/>
            <a:ext cx="9144000" cy="3549925"/>
          </a:xfrm>
          <a:prstGeom prst="rect">
            <a:avLst/>
          </a:prstGeom>
        </p:spPr>
      </p:pic>
    </p:spTree>
    <p:extLst>
      <p:ext uri="{BB962C8B-B14F-4D97-AF65-F5344CB8AC3E}">
        <p14:creationId xmlns:p14="http://schemas.microsoft.com/office/powerpoint/2010/main" val="294529756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333"/>
            <a:ext cx="8229600" cy="931862"/>
          </a:xfrm>
        </p:spPr>
        <p:txBody>
          <a:bodyPr>
            <a:normAutofit fontScale="90000"/>
          </a:bodyPr>
          <a:lstStyle/>
          <a:p>
            <a:r>
              <a:rPr lang="en-US" dirty="0" smtClean="0"/>
              <a:t>Communicating Science to the Public</a:t>
            </a:r>
            <a:endParaRPr lang="en-US" dirty="0"/>
          </a:p>
        </p:txBody>
      </p:sp>
      <p:sp>
        <p:nvSpPr>
          <p:cNvPr id="5" name="TextBox 4"/>
          <p:cNvSpPr txBox="1"/>
          <p:nvPr/>
        </p:nvSpPr>
        <p:spPr>
          <a:xfrm>
            <a:off x="457200" y="6494461"/>
            <a:ext cx="8323312" cy="276999"/>
          </a:xfrm>
          <a:prstGeom prst="rect">
            <a:avLst/>
          </a:prstGeom>
          <a:noFill/>
        </p:spPr>
        <p:txBody>
          <a:bodyPr wrap="none" rtlCol="0">
            <a:spAutoFit/>
          </a:bodyPr>
          <a:lstStyle/>
          <a:p>
            <a:r>
              <a:rPr lang="en-US" sz="1200" dirty="0" err="1" smtClean="0"/>
              <a:t>Sommerville</a:t>
            </a:r>
            <a:r>
              <a:rPr lang="en-US" sz="1200" dirty="0" smtClean="0"/>
              <a:t>, R. C. J.,  and S. J. </a:t>
            </a:r>
            <a:r>
              <a:rPr lang="en-US" sz="1200" dirty="0" err="1" smtClean="0"/>
              <a:t>Hassol</a:t>
            </a:r>
            <a:r>
              <a:rPr lang="en-US" sz="1200" dirty="0" smtClean="0"/>
              <a:t>, 2011:  Communicating </a:t>
            </a:r>
            <a:r>
              <a:rPr lang="en-US" sz="1200" dirty="0"/>
              <a:t>the science of climate </a:t>
            </a:r>
            <a:r>
              <a:rPr lang="en-US" sz="1200" dirty="0" smtClean="0"/>
              <a:t>change.  </a:t>
            </a:r>
            <a:r>
              <a:rPr lang="en-US" sz="1200" b="1" dirty="0" smtClean="0"/>
              <a:t>Physics Today</a:t>
            </a:r>
            <a:r>
              <a:rPr lang="en-US" sz="1200" dirty="0" smtClean="0"/>
              <a:t>, October </a:t>
            </a:r>
            <a:r>
              <a:rPr lang="en-US" sz="1200" dirty="0"/>
              <a:t>2011, page 48</a:t>
            </a:r>
          </a:p>
        </p:txBody>
      </p:sp>
      <p:pic>
        <p:nvPicPr>
          <p:cNvPr id="7" name="Picture 6" descr="Pyramid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2461"/>
            <a:ext cx="9144000" cy="4427539"/>
          </a:xfrm>
          <a:prstGeom prst="rect">
            <a:avLst/>
          </a:prstGeom>
        </p:spPr>
      </p:pic>
    </p:spTree>
    <p:extLst>
      <p:ext uri="{BB962C8B-B14F-4D97-AF65-F5344CB8AC3E}">
        <p14:creationId xmlns:p14="http://schemas.microsoft.com/office/powerpoint/2010/main" val="34315608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31862"/>
          </a:xfrm>
        </p:spPr>
        <p:txBody>
          <a:bodyPr>
            <a:normAutofit fontScale="90000"/>
          </a:bodyPr>
          <a:lstStyle/>
          <a:p>
            <a:r>
              <a:rPr lang="en-US" dirty="0" smtClean="0"/>
              <a:t>Communicating Science to the Public</a:t>
            </a:r>
            <a:endParaRPr lang="en-US" dirty="0"/>
          </a:p>
        </p:txBody>
      </p:sp>
      <p:pic>
        <p:nvPicPr>
          <p:cNvPr id="7" name="Picture 6" descr="Future reduction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6263"/>
            <a:ext cx="9144000" cy="4706938"/>
          </a:xfrm>
          <a:prstGeom prst="rect">
            <a:avLst/>
          </a:prstGeom>
        </p:spPr>
      </p:pic>
      <p:sp>
        <p:nvSpPr>
          <p:cNvPr id="8" name="TextBox 7"/>
          <p:cNvSpPr txBox="1"/>
          <p:nvPr/>
        </p:nvSpPr>
        <p:spPr>
          <a:xfrm>
            <a:off x="457200" y="6494461"/>
            <a:ext cx="8323312" cy="276999"/>
          </a:xfrm>
          <a:prstGeom prst="rect">
            <a:avLst/>
          </a:prstGeom>
          <a:noFill/>
        </p:spPr>
        <p:txBody>
          <a:bodyPr wrap="none" rtlCol="0">
            <a:spAutoFit/>
          </a:bodyPr>
          <a:lstStyle/>
          <a:p>
            <a:r>
              <a:rPr lang="en-US" sz="1200" dirty="0" err="1" smtClean="0"/>
              <a:t>Sommerville</a:t>
            </a:r>
            <a:r>
              <a:rPr lang="en-US" sz="1200" dirty="0" smtClean="0"/>
              <a:t>, R. C. J.,  and S. J. </a:t>
            </a:r>
            <a:r>
              <a:rPr lang="en-US" sz="1200" dirty="0" err="1" smtClean="0"/>
              <a:t>Hassol</a:t>
            </a:r>
            <a:r>
              <a:rPr lang="en-US" sz="1200" dirty="0" smtClean="0"/>
              <a:t>, 2011:  Communicating </a:t>
            </a:r>
            <a:r>
              <a:rPr lang="en-US" sz="1200" dirty="0"/>
              <a:t>the science of climate </a:t>
            </a:r>
            <a:r>
              <a:rPr lang="en-US" sz="1200" dirty="0" smtClean="0"/>
              <a:t>change.  </a:t>
            </a:r>
            <a:r>
              <a:rPr lang="en-US" sz="1200" b="1" dirty="0" smtClean="0"/>
              <a:t>Physics Today</a:t>
            </a:r>
            <a:r>
              <a:rPr lang="en-US" sz="1200" dirty="0" smtClean="0"/>
              <a:t>, October </a:t>
            </a:r>
            <a:r>
              <a:rPr lang="en-US" sz="1200" dirty="0"/>
              <a:t>2011, page 48</a:t>
            </a:r>
          </a:p>
        </p:txBody>
      </p:sp>
    </p:spTree>
    <p:extLst>
      <p:ext uri="{BB962C8B-B14F-4D97-AF65-F5344CB8AC3E}">
        <p14:creationId xmlns:p14="http://schemas.microsoft.com/office/powerpoint/2010/main" val="17644060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267"/>
            <a:ext cx="8229600" cy="931862"/>
          </a:xfrm>
        </p:spPr>
        <p:txBody>
          <a:bodyPr>
            <a:normAutofit fontScale="90000"/>
          </a:bodyPr>
          <a:lstStyle/>
          <a:p>
            <a:r>
              <a:rPr lang="en-US" dirty="0" smtClean="0"/>
              <a:t>Communicating Science to the Public</a:t>
            </a:r>
            <a:endParaRPr lang="en-US" dirty="0"/>
          </a:p>
        </p:txBody>
      </p:sp>
      <p:sp>
        <p:nvSpPr>
          <p:cNvPr id="6" name="TextBox 5"/>
          <p:cNvSpPr txBox="1"/>
          <p:nvPr/>
        </p:nvSpPr>
        <p:spPr>
          <a:xfrm>
            <a:off x="457200" y="6494461"/>
            <a:ext cx="8323312" cy="276999"/>
          </a:xfrm>
          <a:prstGeom prst="rect">
            <a:avLst/>
          </a:prstGeom>
          <a:noFill/>
        </p:spPr>
        <p:txBody>
          <a:bodyPr wrap="none" rtlCol="0">
            <a:spAutoFit/>
          </a:bodyPr>
          <a:lstStyle/>
          <a:p>
            <a:r>
              <a:rPr lang="en-US" sz="1200" dirty="0" err="1" smtClean="0"/>
              <a:t>Sommerville</a:t>
            </a:r>
            <a:r>
              <a:rPr lang="en-US" sz="1200" dirty="0" smtClean="0"/>
              <a:t>, R. C. J.,  and S. J. </a:t>
            </a:r>
            <a:r>
              <a:rPr lang="en-US" sz="1200" dirty="0" err="1" smtClean="0"/>
              <a:t>Hassol</a:t>
            </a:r>
            <a:r>
              <a:rPr lang="en-US" sz="1200" dirty="0" smtClean="0"/>
              <a:t>, 2011:  Communicating </a:t>
            </a:r>
            <a:r>
              <a:rPr lang="en-US" sz="1200" dirty="0"/>
              <a:t>the science of climate </a:t>
            </a:r>
            <a:r>
              <a:rPr lang="en-US" sz="1200" dirty="0" smtClean="0"/>
              <a:t>change.  </a:t>
            </a:r>
            <a:r>
              <a:rPr lang="en-US" sz="1200" b="1" dirty="0" smtClean="0"/>
              <a:t>Physics Today</a:t>
            </a:r>
            <a:r>
              <a:rPr lang="en-US" sz="1200" dirty="0" smtClean="0"/>
              <a:t>, October </a:t>
            </a:r>
            <a:r>
              <a:rPr lang="en-US" sz="1200" dirty="0"/>
              <a:t>2011, page 48</a:t>
            </a:r>
          </a:p>
        </p:txBody>
      </p:sp>
      <p:pic>
        <p:nvPicPr>
          <p:cNvPr id="8" name="Picture 7" descr="Word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5866"/>
            <a:ext cx="9144000" cy="4428595"/>
          </a:xfrm>
          <a:prstGeom prst="rect">
            <a:avLst/>
          </a:prstGeom>
        </p:spPr>
      </p:pic>
    </p:spTree>
    <p:extLst>
      <p:ext uri="{BB962C8B-B14F-4D97-AF65-F5344CB8AC3E}">
        <p14:creationId xmlns:p14="http://schemas.microsoft.com/office/powerpoint/2010/main" val="1429220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1780047"/>
            <a:ext cx="8377430" cy="5077953"/>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dirty="0" smtClean="0">
                <a:solidFill>
                  <a:srgbClr val="708F24"/>
                </a:solidFill>
              </a:rPr>
              <a:t>Changes in farm expenditures confirm that farmers are adapting to climate change</a:t>
            </a:r>
          </a:p>
          <a:p>
            <a:pPr>
              <a:buFont typeface="Wingdings" pitchFamily="-112" charset="2"/>
              <a:buChar char=""/>
              <a:defRPr/>
            </a:pPr>
            <a:r>
              <a:rPr lang="en-US" sz="2000" dirty="0" smtClean="0">
                <a:solidFill>
                  <a:srgbClr val="708F24"/>
                </a:solidFill>
              </a:rPr>
              <a:t>Substantial adverse consequences to sea-level rise, food production, fresh-water supplies, severe weather events, environmental degradation and human health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b="1" dirty="0" smtClean="0">
                <a:solidFill>
                  <a:srgbClr val="708F24"/>
                </a:solidFill>
              </a:rPr>
              <a:t>The major challenge to our global society is to figure out how to manage the unavoidable while avoiding the unmanageable </a:t>
            </a:r>
          </a:p>
          <a:p>
            <a:pPr>
              <a:buFont typeface="Wingdings" pitchFamily="-112" charset="2"/>
              <a:buChar char=""/>
              <a:defRPr/>
            </a:pPr>
            <a:endParaRPr lang="en-US" sz="2800" dirty="0"/>
          </a:p>
        </p:txBody>
      </p:sp>
    </p:spTree>
    <p:extLst>
      <p:ext uri="{BB962C8B-B14F-4D97-AF65-F5344CB8AC3E}">
        <p14:creationId xmlns:p14="http://schemas.microsoft.com/office/powerpoint/2010/main" val="294443807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a:xfrm>
            <a:off x="457200" y="2151062"/>
            <a:ext cx="8229600" cy="4330699"/>
          </a:xfrm>
        </p:spPr>
        <p:txBody>
          <a:bodyPr>
            <a:normAutofit/>
          </a:bodyPr>
          <a:lstStyle/>
          <a:p>
            <a:endParaRPr lang="en-US" dirty="0" smtClean="0"/>
          </a:p>
          <a:p>
            <a:pPr algn="ctr"/>
            <a:r>
              <a:rPr lang="en-US" sz="2400" b="1" dirty="0" smtClean="0">
                <a:solidFill>
                  <a:srgbClr val="708F24"/>
                </a:solidFill>
              </a:rPr>
              <a:t>Climate Science Program</a:t>
            </a:r>
          </a:p>
          <a:p>
            <a:pPr algn="ctr"/>
            <a:r>
              <a:rPr lang="en-US" sz="2400" b="1" dirty="0" smtClean="0">
                <a:solidFill>
                  <a:srgbClr val="708F24"/>
                </a:solidFill>
              </a:rPr>
              <a:t>Iowa State University</a:t>
            </a:r>
          </a:p>
          <a:p>
            <a:pPr algn="ctr"/>
            <a:r>
              <a:rPr lang="en-US" sz="2000" dirty="0" smtClean="0">
                <a:hlinkClick r:id="rId2"/>
              </a:rPr>
              <a:t>http://climate.engineering.iastate.edu/</a:t>
            </a:r>
            <a:endParaRPr lang="en-US" sz="2000" dirty="0" smtClean="0"/>
          </a:p>
          <a:p>
            <a:pPr algn="ctr"/>
            <a:r>
              <a:rPr lang="en-US" sz="2000" dirty="0" err="1" smtClean="0">
                <a:solidFill>
                  <a:srgbClr val="FF0000"/>
                </a:solidFill>
              </a:rPr>
              <a:t>gstakle@iastate.edu</a:t>
            </a:r>
            <a:endParaRPr lang="en-US" sz="2000" dirty="0" smtClean="0">
              <a:solidFill>
                <a:srgbClr val="FF0000"/>
              </a:solidFill>
            </a:endParaRPr>
          </a:p>
          <a:p>
            <a:pPr algn="ctr"/>
            <a:endParaRPr lang="en-US" sz="2400" b="1" dirty="0" smtClean="0">
              <a:solidFill>
                <a:srgbClr val="708F24"/>
              </a:solidFill>
            </a:endParaRPr>
          </a:p>
          <a:p>
            <a:pPr algn="ctr"/>
            <a:r>
              <a:rPr lang="en-US" sz="2400" b="1" dirty="0" smtClean="0">
                <a:solidFill>
                  <a:srgbClr val="708F24"/>
                </a:solidFill>
              </a:rPr>
              <a:t>Iowa Flood Center</a:t>
            </a:r>
          </a:p>
          <a:p>
            <a:pPr algn="ctr"/>
            <a:r>
              <a:rPr lang="en-US" sz="2400" b="1" dirty="0" smtClean="0">
                <a:solidFill>
                  <a:srgbClr val="708F24"/>
                </a:solidFill>
              </a:rPr>
              <a:t>University of Iowa</a:t>
            </a:r>
          </a:p>
          <a:p>
            <a:pPr algn="ctr"/>
            <a:r>
              <a:rPr lang="en-US" sz="2000" dirty="0" smtClean="0">
                <a:hlinkClick r:id="rId3"/>
              </a:rPr>
              <a:t>http://www.iowafloodcenter.org/</a:t>
            </a:r>
            <a:endParaRPr lang="en-US" sz="2000" dirty="0" smtClean="0"/>
          </a:p>
          <a:p>
            <a:pPr algn="ctr"/>
            <a:r>
              <a:rPr lang="en-US" sz="2000" dirty="0" err="1" smtClean="0">
                <a:solidFill>
                  <a:srgbClr val="FF0000"/>
                </a:solidFill>
                <a:latin typeface="Geneva"/>
                <a:ea typeface="Geneva"/>
                <a:cs typeface="Geneva"/>
              </a:rPr>
              <a:t>witold-krajewski@uiowa.edu</a:t>
            </a:r>
            <a:endParaRPr lang="en-US" sz="2000" dirty="0" smtClean="0">
              <a:solidFill>
                <a:srgbClr val="FF0000"/>
              </a:solidFill>
            </a:endParaRPr>
          </a:p>
          <a:p>
            <a:endParaRPr lang="en-US" dirty="0"/>
          </a:p>
        </p:txBody>
      </p:sp>
    </p:spTree>
    <p:extLst>
      <p:ext uri="{BB962C8B-B14F-4D97-AF65-F5344CB8AC3E}">
        <p14:creationId xmlns:p14="http://schemas.microsoft.com/office/powerpoint/2010/main" val="5961097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extLst>
      <p:ext uri="{BB962C8B-B14F-4D97-AF65-F5344CB8AC3E}">
        <p14:creationId xmlns:p14="http://schemas.microsoft.com/office/powerpoint/2010/main" val="2614938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mc:AlternateContent xmlns:mc="http://schemas.openxmlformats.org/markup-compatibility/2006">
              <mc:Choice xmlns:v="urn:schemas-microsoft-com:vml" Requires="v">
                <p:oleObj spid="_x0000_s56372" name="Bitmap Image" r:id="rId6" imgW="4439270" imgH="2657846" progId="">
                  <p:embed/>
                </p:oleObj>
              </mc:Choice>
              <mc:Fallback>
                <p:oleObj name="Bitmap Image" r:id="rId6" imgW="4439270" imgH="2657846"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987769"/>
                        <a:ext cx="3155950" cy="1889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mc:AlternateContent xmlns:mc="http://schemas.openxmlformats.org/markup-compatibility/2006">
              <mc:Choice xmlns:v="urn:schemas-microsoft-com:vml" Requires="v">
                <p:oleObj spid="_x0000_s56373" name="Bitmap Image" r:id="rId8" imgW="3048426" imgH="800212" progId="">
                  <p:embed/>
                </p:oleObj>
              </mc:Choice>
              <mc:Fallback>
                <p:oleObj name="Bitmap Image" r:id="rId8" imgW="3048426" imgH="800212"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4885511"/>
                        <a:ext cx="3048000" cy="800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2773</Words>
  <Application>Microsoft Macintosh PowerPoint</Application>
  <PresentationFormat>On-screen Show (4:3)</PresentationFormat>
  <Paragraphs>433</Paragraphs>
  <Slides>82</Slides>
  <Notes>14</Notes>
  <HiddenSlides>0</HiddenSlides>
  <MMClips>0</MMClips>
  <ScaleCrop>false</ScaleCrop>
  <HeadingPairs>
    <vt:vector size="8" baseType="variant">
      <vt:variant>
        <vt:lpstr>Theme</vt:lpstr>
      </vt:variant>
      <vt:variant>
        <vt:i4>1</vt:i4>
      </vt:variant>
      <vt:variant>
        <vt:lpstr>Links</vt:lpstr>
      </vt:variant>
      <vt:variant>
        <vt:i4>8</vt:i4>
      </vt:variant>
      <vt:variant>
        <vt:lpstr>Embedded OLE Servers</vt:lpstr>
      </vt:variant>
      <vt:variant>
        <vt:i4>1</vt:i4>
      </vt:variant>
      <vt:variant>
        <vt:lpstr>Slide Titles</vt:lpstr>
      </vt:variant>
      <vt:variant>
        <vt:i4>82</vt:i4>
      </vt:variant>
    </vt:vector>
  </HeadingPairs>
  <TitlesOfParts>
    <vt:vector size="92" baseType="lpstr">
      <vt:lpstr>Office Theme</vt:lpstr>
      <vt:lpstr>???</vt:lpstr>
      <vt:lpstr>???</vt:lpstr>
      <vt:lpstr>???</vt:lpstr>
      <vt:lpstr>???</vt:lpstr>
      <vt:lpstr>???</vt:lpstr>
      <vt:lpstr>???</vt:lpstr>
      <vt:lpstr>???</vt:lpstr>
      <vt:lpstr>???</vt:lpstr>
      <vt:lpstr>Bitmap Image</vt:lpstr>
      <vt:lpstr>Climate Change Science: A Basis for Agricultural Decision-Making </vt:lpstr>
      <vt:lpstr>Outline</vt:lpstr>
      <vt:lpstr> Climate change is one of the most important issues facing humanity </vt:lpstr>
      <vt:lpstr>PowerPoint Presentation</vt:lpstr>
      <vt:lpstr>Temperature Changes are Not  Uniform Around the Globe</vt:lpstr>
      <vt:lpstr>Conditions today are unusual in the context of the last 2,000 years …</vt:lpstr>
      <vt:lpstr>Why does the Earth warm? 1. Natural causes</vt:lpstr>
      <vt:lpstr>Why does the Earth warm? 2. Human causes</vt:lpstr>
      <vt:lpstr>Natural factors affect climate</vt:lpstr>
      <vt:lpstr>PowerPoint Presentation</vt:lpstr>
      <vt:lpstr>PowerPoint Presentation</vt:lpstr>
      <vt:lpstr>PowerPoint Presentation</vt:lpstr>
      <vt:lpstr>PowerPoint Presentation</vt:lpstr>
      <vt:lpstr>PowerPoint Presentation</vt:lpstr>
      <vt:lpstr>We have Moved Outside the Range of Historical Variation</vt:lpstr>
      <vt:lpstr>PowerPoint Presentation</vt:lpstr>
      <vt:lpstr>PowerPoint Presentation</vt:lpstr>
      <vt:lpstr>PowerPoint Presentation</vt:lpstr>
      <vt:lpstr>PowerPoint Presentation</vt:lpstr>
      <vt:lpstr>PowerPoint Presentation</vt:lpstr>
      <vt:lpstr>PowerPoint Presentation</vt:lpstr>
      <vt:lpstr>Projected Change in Precipitation: 2081-2099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Iowa Agricultural Producers are Adapting to Climate Change:</vt:lpstr>
      <vt:lpstr>Other Agricultural Impacts: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Challenges to Adaptation in the US Midwest (near term):</vt:lpstr>
      <vt:lpstr>Future Challenges to Adaptation in the US Midwest (long-term, occasional short-term):</vt:lpstr>
      <vt:lpstr>PowerPoint Presentation</vt:lpstr>
      <vt:lpstr>Communicating Science to the Public</vt:lpstr>
      <vt:lpstr>Communicating Science to the Public</vt:lpstr>
      <vt:lpstr>Communicating Science to the Public</vt:lpstr>
      <vt:lpstr>Communicating Science to the Public</vt:lpstr>
      <vt:lpstr>Summary</vt:lpstr>
      <vt:lpstr>For More Information:</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68</cp:revision>
  <dcterms:created xsi:type="dcterms:W3CDTF">2011-01-26T00:22:31Z</dcterms:created>
  <dcterms:modified xsi:type="dcterms:W3CDTF">2011-10-30T21:32:32Z</dcterms:modified>
</cp:coreProperties>
</file>